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9" r:id="rId1"/>
  </p:sldMasterIdLst>
  <p:notesMasterIdLst>
    <p:notesMasterId r:id="rId28"/>
  </p:notesMasterIdLst>
  <p:handoutMasterIdLst>
    <p:handoutMasterId r:id="rId29"/>
  </p:handoutMasterIdLst>
  <p:sldIdLst>
    <p:sldId id="281" r:id="rId2"/>
    <p:sldId id="283" r:id="rId3"/>
    <p:sldId id="282" r:id="rId4"/>
    <p:sldId id="309" r:id="rId5"/>
    <p:sldId id="284" r:id="rId6"/>
    <p:sldId id="285" r:id="rId7"/>
    <p:sldId id="286" r:id="rId8"/>
    <p:sldId id="310" r:id="rId9"/>
    <p:sldId id="290" r:id="rId10"/>
    <p:sldId id="293" r:id="rId11"/>
    <p:sldId id="300" r:id="rId12"/>
    <p:sldId id="301" r:id="rId13"/>
    <p:sldId id="302" r:id="rId14"/>
    <p:sldId id="303" r:id="rId15"/>
    <p:sldId id="315" r:id="rId16"/>
    <p:sldId id="304" r:id="rId17"/>
    <p:sldId id="299" r:id="rId18"/>
    <p:sldId id="298" r:id="rId19"/>
    <p:sldId id="294" r:id="rId20"/>
    <p:sldId id="314" r:id="rId21"/>
    <p:sldId id="295" r:id="rId22"/>
    <p:sldId id="296" r:id="rId23"/>
    <p:sldId id="297" r:id="rId24"/>
    <p:sldId id="311" r:id="rId25"/>
    <p:sldId id="316" r:id="rId26"/>
    <p:sldId id="317" r:id="rId27"/>
  </p:sldIdLst>
  <p:sldSz cx="9144000" cy="6858000" type="screen4x3"/>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FDD4"/>
    <a:srgbClr val="E9FDDA"/>
    <a:srgbClr val="F0FEE4"/>
    <a:srgbClr val="FCFC8F"/>
    <a:srgbClr val="FFFFE8"/>
    <a:srgbClr val="E3F3F5"/>
    <a:srgbClr val="FFFF66"/>
    <a:srgbClr val="E35BAC"/>
    <a:srgbClr val="FFF2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中間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中間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濃色 2 - アクセント 5/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淡色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淡色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中間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89346" autoAdjust="0"/>
  </p:normalViewPr>
  <p:slideViewPr>
    <p:cSldViewPr>
      <p:cViewPr varScale="1">
        <p:scale>
          <a:sx n="108" d="100"/>
          <a:sy n="108" d="100"/>
        </p:scale>
        <p:origin x="-167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2" d="100"/>
          <a:sy n="52" d="100"/>
        </p:scale>
        <p:origin x="-1788" y="-108"/>
      </p:cViewPr>
      <p:guideLst>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27"/>
    </mc:Choice>
    <mc:Fallback>
      <c:style val="27"/>
    </mc:Fallback>
  </mc:AlternateContent>
  <c:chart>
    <c:autoTitleDeleted val="1"/>
    <c:plotArea>
      <c:layout/>
      <c:barChart>
        <c:barDir val="col"/>
        <c:grouping val="clustered"/>
        <c:varyColors val="0"/>
        <c:ser>
          <c:idx val="0"/>
          <c:order val="0"/>
          <c:tx>
            <c:strRef>
              <c:f>Sheet1!$B$1</c:f>
              <c:strCache>
                <c:ptCount val="1"/>
                <c:pt idx="0">
                  <c:v>2007</c:v>
                </c:pt>
              </c:strCache>
            </c:strRef>
          </c:tx>
          <c:spPr>
            <a:solidFill>
              <a:srgbClr val="0070C0"/>
            </a:solidFill>
          </c:spPr>
          <c:invertIfNegative val="0"/>
          <c:cat>
            <c:numRef>
              <c:f>Sheet1!$A$2</c:f>
              <c:numCache>
                <c:formatCode>General</c:formatCode>
                <c:ptCount val="1"/>
              </c:numCache>
            </c:numRef>
          </c:cat>
          <c:val>
            <c:numRef>
              <c:f>Sheet1!$B$2</c:f>
              <c:numCache>
                <c:formatCode>General</c:formatCode>
                <c:ptCount val="1"/>
                <c:pt idx="0">
                  <c:v>1006.0</c:v>
                </c:pt>
              </c:numCache>
            </c:numRef>
          </c:val>
        </c:ser>
        <c:ser>
          <c:idx val="1"/>
          <c:order val="1"/>
          <c:tx>
            <c:strRef>
              <c:f>Sheet1!$C$1</c:f>
              <c:strCache>
                <c:ptCount val="1"/>
                <c:pt idx="0">
                  <c:v>2008</c:v>
                </c:pt>
              </c:strCache>
            </c:strRef>
          </c:tx>
          <c:spPr>
            <a:solidFill>
              <a:srgbClr val="0070C0"/>
            </a:solidFill>
            <a:ln>
              <a:solidFill>
                <a:srgbClr val="0070C0">
                  <a:alpha val="49000"/>
                </a:srgbClr>
              </a:solidFill>
            </a:ln>
          </c:spPr>
          <c:invertIfNegative val="0"/>
          <c:cat>
            <c:numRef>
              <c:f>Sheet1!$A$2</c:f>
              <c:numCache>
                <c:formatCode>General</c:formatCode>
                <c:ptCount val="1"/>
              </c:numCache>
            </c:numRef>
          </c:cat>
          <c:val>
            <c:numRef>
              <c:f>Sheet1!$C$2</c:f>
              <c:numCache>
                <c:formatCode>General</c:formatCode>
                <c:ptCount val="1"/>
                <c:pt idx="0">
                  <c:v>1087.0</c:v>
                </c:pt>
              </c:numCache>
            </c:numRef>
          </c:val>
        </c:ser>
        <c:ser>
          <c:idx val="2"/>
          <c:order val="2"/>
          <c:tx>
            <c:strRef>
              <c:f>Sheet1!$D$1</c:f>
              <c:strCache>
                <c:ptCount val="1"/>
                <c:pt idx="0">
                  <c:v>2009</c:v>
                </c:pt>
              </c:strCache>
            </c:strRef>
          </c:tx>
          <c:spPr>
            <a:solidFill>
              <a:srgbClr val="0070C0"/>
            </a:solidFill>
          </c:spPr>
          <c:invertIfNegative val="0"/>
          <c:cat>
            <c:numRef>
              <c:f>Sheet1!$A$2</c:f>
              <c:numCache>
                <c:formatCode>General</c:formatCode>
                <c:ptCount val="1"/>
              </c:numCache>
            </c:numRef>
          </c:cat>
          <c:val>
            <c:numRef>
              <c:f>Sheet1!$D$2</c:f>
              <c:numCache>
                <c:formatCode>General</c:formatCode>
                <c:ptCount val="1"/>
                <c:pt idx="0">
                  <c:v>995.0</c:v>
                </c:pt>
              </c:numCache>
            </c:numRef>
          </c:val>
        </c:ser>
        <c:ser>
          <c:idx val="3"/>
          <c:order val="3"/>
          <c:tx>
            <c:strRef>
              <c:f>Sheet1!$E$1</c:f>
              <c:strCache>
                <c:ptCount val="1"/>
                <c:pt idx="0">
                  <c:v>2010</c:v>
                </c:pt>
              </c:strCache>
            </c:strRef>
          </c:tx>
          <c:spPr>
            <a:solidFill>
              <a:srgbClr val="0070C0"/>
            </a:solidFill>
          </c:spPr>
          <c:invertIfNegative val="0"/>
          <c:cat>
            <c:numRef>
              <c:f>Sheet1!$A$2</c:f>
              <c:numCache>
                <c:formatCode>General</c:formatCode>
                <c:ptCount val="1"/>
              </c:numCache>
            </c:numRef>
          </c:cat>
          <c:val>
            <c:numRef>
              <c:f>Sheet1!$E$2</c:f>
              <c:numCache>
                <c:formatCode>General</c:formatCode>
                <c:ptCount val="1"/>
                <c:pt idx="0">
                  <c:v>1056.0</c:v>
                </c:pt>
              </c:numCache>
            </c:numRef>
          </c:val>
        </c:ser>
        <c:ser>
          <c:idx val="4"/>
          <c:order val="4"/>
          <c:tx>
            <c:strRef>
              <c:f>Sheet1!$F$1</c:f>
              <c:strCache>
                <c:ptCount val="1"/>
                <c:pt idx="0">
                  <c:v>2011</c:v>
                </c:pt>
              </c:strCache>
            </c:strRef>
          </c:tx>
          <c:spPr>
            <a:solidFill>
              <a:srgbClr val="0070C0"/>
            </a:solidFill>
          </c:spPr>
          <c:invertIfNegative val="0"/>
          <c:cat>
            <c:numRef>
              <c:f>Sheet1!$A$2</c:f>
              <c:numCache>
                <c:formatCode>General</c:formatCode>
                <c:ptCount val="1"/>
              </c:numCache>
            </c:numRef>
          </c:cat>
          <c:val>
            <c:numRef>
              <c:f>Sheet1!$F$2</c:f>
              <c:numCache>
                <c:formatCode>General</c:formatCode>
                <c:ptCount val="1"/>
                <c:pt idx="0">
                  <c:v>1228.0</c:v>
                </c:pt>
              </c:numCache>
            </c:numRef>
          </c:val>
        </c:ser>
        <c:dLbls>
          <c:showLegendKey val="0"/>
          <c:showVal val="1"/>
          <c:showCatName val="0"/>
          <c:showSerName val="0"/>
          <c:showPercent val="0"/>
          <c:showBubbleSize val="0"/>
        </c:dLbls>
        <c:gapWidth val="231"/>
        <c:overlap val="-60"/>
        <c:axId val="2131851288"/>
        <c:axId val="2129525928"/>
      </c:barChart>
      <c:catAx>
        <c:axId val="2131851288"/>
        <c:scaling>
          <c:orientation val="minMax"/>
        </c:scaling>
        <c:delete val="0"/>
        <c:axPos val="b"/>
        <c:numFmt formatCode="General" sourceLinked="1"/>
        <c:majorTickMark val="none"/>
        <c:minorTickMark val="none"/>
        <c:tickLblPos val="nextTo"/>
        <c:crossAx val="2129525928"/>
        <c:crosses val="autoZero"/>
        <c:auto val="1"/>
        <c:lblAlgn val="ctr"/>
        <c:lblOffset val="100"/>
        <c:noMultiLvlLbl val="0"/>
      </c:catAx>
      <c:valAx>
        <c:axId val="2129525928"/>
        <c:scaling>
          <c:orientation val="minMax"/>
          <c:max val="1250.0"/>
          <c:min val="800.0"/>
        </c:scaling>
        <c:delete val="0"/>
        <c:axPos val="l"/>
        <c:majorGridlines/>
        <c:numFmt formatCode="General" sourceLinked="1"/>
        <c:majorTickMark val="none"/>
        <c:minorTickMark val="none"/>
        <c:tickLblPos val="nextTo"/>
        <c:crossAx val="2131851288"/>
        <c:crosses val="autoZero"/>
        <c:crossBetween val="between"/>
        <c:majorUnit val="200.0"/>
      </c:valAx>
    </c:plotArea>
    <c:plotVisOnly val="1"/>
    <c:dispBlanksAs val="gap"/>
    <c:showDLblsOverMax val="0"/>
  </c:chart>
  <c:txPr>
    <a:bodyPr/>
    <a:lstStyle/>
    <a:p>
      <a:pPr>
        <a:defRPr sz="1800"/>
      </a:pPr>
      <a:endParaRPr lang="ja-JP"/>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r>
              <a:rPr kumimoji="1" lang="ja-JP" altLang="en-US" dirty="0" smtClean="0"/>
              <a:t>ストーリー</a:t>
            </a:r>
            <a:r>
              <a:rPr kumimoji="1" lang="en-US" altLang="ja-JP" dirty="0" smtClean="0"/>
              <a:t>CM</a:t>
            </a:r>
            <a:r>
              <a:rPr kumimoji="1" lang="ja-JP" altLang="en-US" dirty="0" smtClean="0"/>
              <a:t>とは</a:t>
            </a:r>
            <a:endParaRPr kumimoji="1" lang="ja-JP" altLang="en-US" dirty="0"/>
          </a:p>
        </p:txBody>
      </p:sp>
      <p:sp>
        <p:nvSpPr>
          <p:cNvPr id="3" name="日付プレースホルダ 2"/>
          <p:cNvSpPr>
            <a:spLocks noGrp="1"/>
          </p:cNvSpPr>
          <p:nvPr>
            <p:ph type="dt" sz="quarter" idx="1"/>
          </p:nvPr>
        </p:nvSpPr>
        <p:spPr>
          <a:xfrm>
            <a:off x="3854939" y="0"/>
            <a:ext cx="2949099" cy="496967"/>
          </a:xfrm>
          <a:prstGeom prst="rect">
            <a:avLst/>
          </a:prstGeom>
        </p:spPr>
        <p:txBody>
          <a:bodyPr vert="horz" lIns="91440" tIns="45720" rIns="91440" bIns="45720" rtlCol="0"/>
          <a:lstStyle>
            <a:lvl1pPr algn="r">
              <a:defRPr sz="1200"/>
            </a:lvl1pPr>
          </a:lstStyle>
          <a:p>
            <a:fld id="{B5CED3E7-2044-4E0C-9908-E1DCEEBB1E55}" type="datetime1">
              <a:rPr kumimoji="1" lang="ja-JP" altLang="en-US" smtClean="0"/>
              <a:pPr/>
              <a:t>12/09/04</a:t>
            </a:fld>
            <a:endParaRPr kumimoji="1" lang="ja-JP" altLang="en-US" dirty="0"/>
          </a:p>
        </p:txBody>
      </p:sp>
      <p:sp>
        <p:nvSpPr>
          <p:cNvPr id="4" name="フッター プレースホルダ 3"/>
          <p:cNvSpPr>
            <a:spLocks noGrp="1"/>
          </p:cNvSpPr>
          <p:nvPr>
            <p:ph type="ftr" sz="quarter" idx="2"/>
          </p:nvPr>
        </p:nvSpPr>
        <p:spPr>
          <a:xfrm>
            <a:off x="0" y="9440646"/>
            <a:ext cx="2949099" cy="496967"/>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 4"/>
          <p:cNvSpPr>
            <a:spLocks noGrp="1"/>
          </p:cNvSpPr>
          <p:nvPr>
            <p:ph type="sldNum" sz="quarter" idx="3"/>
          </p:nvPr>
        </p:nvSpPr>
        <p:spPr>
          <a:xfrm>
            <a:off x="3854939" y="9440646"/>
            <a:ext cx="2949099" cy="496967"/>
          </a:xfrm>
          <a:prstGeom prst="rect">
            <a:avLst/>
          </a:prstGeom>
        </p:spPr>
        <p:txBody>
          <a:bodyPr vert="horz" lIns="91440" tIns="45720" rIns="91440" bIns="45720" rtlCol="0" anchor="b"/>
          <a:lstStyle>
            <a:lvl1pPr algn="r">
              <a:defRPr sz="1200"/>
            </a:lvl1pPr>
          </a:lstStyle>
          <a:p>
            <a:fld id="{63CE8F0C-C3AF-41F4-BCAB-82829FD31650}" type="slidenum">
              <a:rPr kumimoji="1" lang="ja-JP" altLang="en-US" smtClean="0"/>
              <a:pPr/>
              <a:t>‹#›</a:t>
            </a:fld>
            <a:endParaRPr kumimoji="1" lang="ja-JP" altLang="en-US" dirty="0"/>
          </a:p>
        </p:txBody>
      </p:sp>
    </p:spTree>
    <p:extLst>
      <p:ext uri="{BB962C8B-B14F-4D97-AF65-F5344CB8AC3E}">
        <p14:creationId xmlns:p14="http://schemas.microsoft.com/office/powerpoint/2010/main" val="37866369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099" cy="496967"/>
          </a:xfrm>
          <a:prstGeom prst="rect">
            <a:avLst/>
          </a:prstGeom>
        </p:spPr>
        <p:txBody>
          <a:bodyPr vert="horz" lIns="91440" tIns="45720" rIns="91440" bIns="45720" rtlCol="0"/>
          <a:lstStyle>
            <a:lvl1pPr algn="l">
              <a:defRPr sz="1200"/>
            </a:lvl1pPr>
          </a:lstStyle>
          <a:p>
            <a:r>
              <a:rPr kumimoji="1" lang="ja-JP" altLang="en-US" dirty="0" smtClean="0"/>
              <a:t>ストーリー</a:t>
            </a:r>
            <a:r>
              <a:rPr kumimoji="1" lang="en-US" altLang="ja-JP" dirty="0" smtClean="0"/>
              <a:t>CM</a:t>
            </a:r>
            <a:r>
              <a:rPr kumimoji="1" lang="ja-JP" altLang="en-US" dirty="0" smtClean="0"/>
              <a:t>とは</a:t>
            </a:r>
            <a:endParaRPr kumimoji="1" lang="ja-JP" altLang="en-US" dirty="0"/>
          </a:p>
        </p:txBody>
      </p:sp>
      <p:sp>
        <p:nvSpPr>
          <p:cNvPr id="3" name="日付プレースホルダ 2"/>
          <p:cNvSpPr>
            <a:spLocks noGrp="1"/>
          </p:cNvSpPr>
          <p:nvPr>
            <p:ph type="dt" idx="1"/>
          </p:nvPr>
        </p:nvSpPr>
        <p:spPr>
          <a:xfrm>
            <a:off x="3854939" y="0"/>
            <a:ext cx="2949099" cy="496967"/>
          </a:xfrm>
          <a:prstGeom prst="rect">
            <a:avLst/>
          </a:prstGeom>
        </p:spPr>
        <p:txBody>
          <a:bodyPr vert="horz" lIns="91440" tIns="45720" rIns="91440" bIns="45720" rtlCol="0"/>
          <a:lstStyle>
            <a:lvl1pPr algn="r">
              <a:defRPr sz="1200"/>
            </a:lvl1pPr>
          </a:lstStyle>
          <a:p>
            <a:fld id="{7583B950-A2B8-45E0-BA42-F3239A8D0EC9}" type="datetime1">
              <a:rPr kumimoji="1" lang="ja-JP" altLang="en-US" smtClean="0"/>
              <a:pPr/>
              <a:t>12/09/04</a:t>
            </a:fld>
            <a:endParaRPr kumimoji="1" lang="ja-JP" altLang="en-US" dirty="0"/>
          </a:p>
        </p:txBody>
      </p:sp>
      <p:sp>
        <p:nvSpPr>
          <p:cNvPr id="4" name="スライド イメージ プレースホルダ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0562" y="4721186"/>
            <a:ext cx="5444490" cy="44727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440646"/>
            <a:ext cx="2949099" cy="496967"/>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54939" y="9440646"/>
            <a:ext cx="2949099" cy="496967"/>
          </a:xfrm>
          <a:prstGeom prst="rect">
            <a:avLst/>
          </a:prstGeom>
        </p:spPr>
        <p:txBody>
          <a:bodyPr vert="horz" lIns="91440" tIns="45720" rIns="91440" bIns="45720" rtlCol="0" anchor="b"/>
          <a:lstStyle>
            <a:lvl1pPr algn="r">
              <a:defRPr sz="1200"/>
            </a:lvl1pPr>
          </a:lstStyle>
          <a:p>
            <a:fld id="{F66B92B6-4EEF-4979-9859-6F4CFB0998AE}" type="slidenum">
              <a:rPr kumimoji="1" lang="ja-JP" altLang="en-US" smtClean="0"/>
              <a:pPr/>
              <a:t>‹#›</a:t>
            </a:fld>
            <a:endParaRPr kumimoji="1" lang="ja-JP" altLang="en-US" dirty="0"/>
          </a:p>
        </p:txBody>
      </p:sp>
    </p:spTree>
    <p:extLst>
      <p:ext uri="{BB962C8B-B14F-4D97-AF65-F5344CB8AC3E}">
        <p14:creationId xmlns:p14="http://schemas.microsoft.com/office/powerpoint/2010/main" val="9148212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19163" y="746125"/>
            <a:ext cx="4968875" cy="3725863"/>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F66B92B6-4EEF-4979-9859-6F4CFB0998AE}" type="slidenum">
              <a:rPr kumimoji="1" lang="ja-JP" altLang="en-US" smtClean="0"/>
              <a:pPr/>
              <a:t>5</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7FA51DF-A42B-49F8-A492-F170A8B411E8}"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7" name="Rectangle 6"/>
          <p:cNvSpPr/>
          <p:nvPr/>
        </p:nvSpPr>
        <p:spPr>
          <a:xfrm>
            <a:off x="284164" y="444730"/>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grpSp>
        <p:nvGrpSpPr>
          <p:cNvPr id="8" name="Group 16"/>
          <p:cNvGrpSpPr/>
          <p:nvPr/>
        </p:nvGrpSpPr>
        <p:grpSpPr>
          <a:xfrm>
            <a:off x="284164" y="1906544"/>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12" name="TextBox 11"/>
          <p:cNvSpPr txBox="1"/>
          <p:nvPr/>
        </p:nvSpPr>
        <p:spPr>
          <a:xfrm>
            <a:off x="8230890" y="444730"/>
            <a:ext cx="587496" cy="646331"/>
          </a:xfrm>
          <a:prstGeom prst="rect">
            <a:avLst/>
          </a:prstGeom>
          <a:noFill/>
        </p:spPr>
        <p:txBody>
          <a:bodyPr wrap="none" rtlCol="0">
            <a:spAutoFit/>
          </a:bodyPr>
          <a:lstStyle/>
          <a:p>
            <a:r>
              <a:rPr sz="3600" dirty="0">
                <a:solidFill>
                  <a:prstClr val="white"/>
                </a:solidFill>
                <a:sym typeface="Wingdings"/>
              </a:rPr>
              <a:t></a:t>
            </a:r>
            <a:endParaRPr sz="3600" dirty="0">
              <a:solidFill>
                <a:prstClr val="white"/>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ja-JP" altLang="en-US" smtClean="0"/>
              <a:t>マスター タイトルの書式設定</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sp>
        <p:nvSpPr>
          <p:cNvPr id="13" name="Rectangle 12"/>
          <p:cNvSpPr/>
          <p:nvPr/>
        </p:nvSpPr>
        <p:spPr>
          <a:xfrm>
            <a:off x="284164"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Tree>
    <p:extLst>
      <p:ext uri="{BB962C8B-B14F-4D97-AF65-F5344CB8AC3E}">
        <p14:creationId xmlns:p14="http://schemas.microsoft.com/office/powerpoint/2010/main" val="29394827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ja-JP" altLang="en-US" smtClean="0"/>
              <a:t>マスター タイトルの書式設定</a:t>
            </a:r>
            <a:endParaRPr/>
          </a:p>
        </p:txBody>
      </p:sp>
      <p:sp>
        <p:nvSpPr>
          <p:cNvPr id="3" name="Content Placeholder 2"/>
          <p:cNvSpPr>
            <a:spLocks noGrp="1"/>
          </p:cNvSpPr>
          <p:nvPr>
            <p:ph idx="1"/>
          </p:nvPr>
        </p:nvSpPr>
        <p:spPr>
          <a:xfrm>
            <a:off x="4783567" y="914402"/>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CBB0AA6-E286-41B4-9481-F3E52AD788CF}"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grpSp>
        <p:nvGrpSpPr>
          <p:cNvPr id="8" name="Group 7"/>
          <p:cNvGrpSpPr/>
          <p:nvPr/>
        </p:nvGrpSpPr>
        <p:grpSpPr>
          <a:xfrm>
            <a:off x="284164" y="452720"/>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Tree>
    <p:extLst>
      <p:ext uri="{BB962C8B-B14F-4D97-AF65-F5344CB8AC3E}">
        <p14:creationId xmlns:p14="http://schemas.microsoft.com/office/powerpoint/2010/main" val="2143931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84164" y="4801577"/>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grpSp>
        <p:nvGrpSpPr>
          <p:cNvPr id="9" name="Group 8"/>
          <p:cNvGrpSpPr/>
          <p:nvPr/>
        </p:nvGrpSpPr>
        <p:grpSpPr>
          <a:xfrm>
            <a:off x="284164" y="6263391"/>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a:xfrm>
            <a:off x="363072"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プレースホルダーまでドラッグするかアイコンをクリックして図を追加</a:t>
            </a:r>
            <a:endParaRPr dirty="0"/>
          </a:p>
        </p:txBody>
      </p:sp>
      <p:sp>
        <p:nvSpPr>
          <p:cNvPr id="4" name="Text Placeholder 3"/>
          <p:cNvSpPr>
            <a:spLocks noGrp="1"/>
          </p:cNvSpPr>
          <p:nvPr>
            <p:ph type="body" sz="half" idx="2"/>
          </p:nvPr>
        </p:nvSpPr>
        <p:spPr>
          <a:xfrm>
            <a:off x="419100"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4F61C80-A8BC-4355-A116-4B8474AEFB8B}"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34603179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図、テキスト">
    <p:spTree>
      <p:nvGrpSpPr>
        <p:cNvPr id="1" name=""/>
        <p:cNvGrpSpPr/>
        <p:nvPr/>
      </p:nvGrpSpPr>
      <p:grpSpPr>
        <a:xfrm>
          <a:off x="0" y="0"/>
          <a:ext cx="0" cy="0"/>
          <a:chOff x="0" y="0"/>
          <a:chExt cx="0" cy="0"/>
        </a:xfrm>
      </p:grpSpPr>
      <p:grpSp>
        <p:nvGrpSpPr>
          <p:cNvPr id="8" name="Group 8"/>
          <p:cNvGrpSpPr/>
          <p:nvPr/>
        </p:nvGrpSpPr>
        <p:grpSpPr>
          <a:xfrm>
            <a:off x="284164" y="428064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a:xfrm>
            <a:off x="363072" y="4778189"/>
            <a:ext cx="8360242" cy="566738"/>
          </a:xfrm>
          <a:noFill/>
        </p:spPr>
        <p:txBody>
          <a:bodyPr anchor="b">
            <a:normAutofit/>
          </a:bodyPr>
          <a:lstStyle>
            <a:lvl1pPr algn="l">
              <a:defRPr sz="2800" b="0">
                <a:solidFill>
                  <a:schemeClr val="accent2"/>
                </a:solidFill>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プレースホルダーまでドラッグするかアイコンをクリックして図を追加</a:t>
            </a:r>
            <a:endParaRPr dirty="0"/>
          </a:p>
        </p:txBody>
      </p:sp>
      <p:sp>
        <p:nvSpPr>
          <p:cNvPr id="4" name="Text Placeholder 3"/>
          <p:cNvSpPr>
            <a:spLocks noGrp="1"/>
          </p:cNvSpPr>
          <p:nvPr>
            <p:ph type="body" sz="half" idx="2"/>
          </p:nvPr>
        </p:nvSpPr>
        <p:spPr>
          <a:xfrm>
            <a:off x="419100"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3286930081"/>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コンテンツ、図、タイトル">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2"/>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12" name="Rectangle 11"/>
          <p:cNvSpPr/>
          <p:nvPr/>
        </p:nvSpPr>
        <p:spPr>
          <a:xfrm>
            <a:off x="284163" y="4267202"/>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sp>
        <p:nvSpPr>
          <p:cNvPr id="4" name="Text Placeholder 3"/>
          <p:cNvSpPr>
            <a:spLocks noGrp="1"/>
          </p:cNvSpPr>
          <p:nvPr>
            <p:ph type="body" sz="half" idx="2"/>
          </p:nvPr>
        </p:nvSpPr>
        <p:spPr>
          <a:xfrm>
            <a:off x="419102"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2" name="Title 1"/>
          <p:cNvSpPr>
            <a:spLocks noGrp="1"/>
          </p:cNvSpPr>
          <p:nvPr>
            <p:ph type="title"/>
          </p:nvPr>
        </p:nvSpPr>
        <p:spPr>
          <a:xfrm>
            <a:off x="410765" y="4419600"/>
            <a:ext cx="2475395" cy="510988"/>
          </a:xfrm>
          <a:noFill/>
        </p:spPr>
        <p:txBody>
          <a:bodyPr anchor="b">
            <a:normAutofit/>
          </a:bodyPr>
          <a:lstStyle>
            <a:lvl1pPr algn="l">
              <a:defRPr sz="2000" b="1">
                <a:solidFill>
                  <a:schemeClr val="bg1"/>
                </a:solidFill>
              </a:defRPr>
            </a:lvl1pPr>
          </a:lstStyle>
          <a:p>
            <a:r>
              <a:rPr lang="ja-JP" altLang="en-US" smtClean="0"/>
              <a:t>マスター タイトルの書式設定</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ja-JP" altLang="en-US" dirty="0" smtClean="0"/>
              <a:t>プレースホルダーまでドラッグするかアイコンをクリックして図を追加</a:t>
            </a:r>
            <a:endParaRPr dirty="0"/>
          </a:p>
        </p:txBody>
      </p:sp>
      <p:grpSp>
        <p:nvGrpSpPr>
          <p:cNvPr id="8" name="Group 14"/>
          <p:cNvGrpSpPr/>
          <p:nvPr/>
        </p:nvGrpSpPr>
        <p:grpSpPr>
          <a:xfrm>
            <a:off x="284164" y="461684"/>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Tree>
    <p:extLst>
      <p:ext uri="{BB962C8B-B14F-4D97-AF65-F5344CB8AC3E}">
        <p14:creationId xmlns:p14="http://schemas.microsoft.com/office/powerpoint/2010/main" val="1833648211"/>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 3 つの図">
    <p:spTree>
      <p:nvGrpSpPr>
        <p:cNvPr id="1" name=""/>
        <p:cNvGrpSpPr/>
        <p:nvPr/>
      </p:nvGrpSpPr>
      <p:grpSpPr>
        <a:xfrm>
          <a:off x="0" y="0"/>
          <a:ext cx="0" cy="0"/>
          <a:chOff x="0" y="0"/>
          <a:chExt cx="0" cy="0"/>
        </a:xfrm>
      </p:grpSpPr>
      <p:sp>
        <p:nvSpPr>
          <p:cNvPr id="8" name="Rectangle 7"/>
          <p:cNvSpPr/>
          <p:nvPr/>
        </p:nvSpPr>
        <p:spPr>
          <a:xfrm>
            <a:off x="3021014" y="4801577"/>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grpSp>
        <p:nvGrpSpPr>
          <p:cNvPr id="9" name="Group 8"/>
          <p:cNvGrpSpPr/>
          <p:nvPr/>
        </p:nvGrpSpPr>
        <p:grpSpPr>
          <a:xfrm>
            <a:off x="284164" y="6263391"/>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a:xfrm>
            <a:off x="3031662"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プレースホルダーまでドラッグするかアイコンをクリックして図を追加</a:t>
            </a:r>
            <a:endParaRPr dirty="0"/>
          </a:p>
        </p:txBody>
      </p:sp>
      <p:sp>
        <p:nvSpPr>
          <p:cNvPr id="4" name="Text Placeholder 3"/>
          <p:cNvSpPr>
            <a:spLocks noGrp="1"/>
          </p:cNvSpPr>
          <p:nvPr>
            <p:ph type="body" sz="half" idx="2"/>
          </p:nvPr>
        </p:nvSpPr>
        <p:spPr>
          <a:xfrm>
            <a:off x="3069806"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プレースホルダーまでドラッグするかアイコンをクリックして図を追加</a:t>
            </a:r>
            <a:endParaRPr dirty="0"/>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プレースホルダーまでドラッグするかアイコンをクリックして図を追加</a:t>
            </a:r>
            <a:endParaRPr dirty="0"/>
          </a:p>
        </p:txBody>
      </p:sp>
    </p:spTree>
    <p:extLst>
      <p:ext uri="{BB962C8B-B14F-4D97-AF65-F5344CB8AC3E}">
        <p14:creationId xmlns:p14="http://schemas.microsoft.com/office/powerpoint/2010/main" val="234732793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7" name="Rectangle 6"/>
          <p:cNvSpPr/>
          <p:nvPr/>
        </p:nvSpPr>
        <p:spPr>
          <a:xfrm>
            <a:off x="284164" y="455775"/>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nvGrpSpPr>
          <p:cNvPr id="8" name="Group 7"/>
          <p:cNvGrpSpPr/>
          <p:nvPr/>
        </p:nvGrpSpPr>
        <p:grpSpPr>
          <a:xfrm>
            <a:off x="284164" y="1577849"/>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4" y="2133600"/>
            <a:ext cx="8574087" cy="4013200"/>
          </a:xfrm>
        </p:spPr>
        <p:txBody>
          <a:bodyPr vert="eaVert"/>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5F044FDC-0C17-4AC0-AF80-8AF877BD046F}"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6600749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7" name="Rectangle 6"/>
          <p:cNvSpPr/>
          <p:nvPr/>
        </p:nvSpPr>
        <p:spPr>
          <a:xfrm rot="5400000">
            <a:off x="5313883" y="2857537"/>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2" name="Vertical Title 1"/>
          <p:cNvSpPr>
            <a:spLocks noGrp="1"/>
          </p:cNvSpPr>
          <p:nvPr>
            <p:ph type="title" orient="vert"/>
          </p:nvPr>
        </p:nvSpPr>
        <p:spPr>
          <a:xfrm>
            <a:off x="7695124" y="473077"/>
            <a:ext cx="969264" cy="5921375"/>
          </a:xfrm>
        </p:spPr>
        <p:txBody>
          <a:bodyPr vert="eaVert"/>
          <a:lstStyle>
            <a:lvl1pPr algn="l">
              <a:defRPr sz="3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284164" y="457200"/>
            <a:ext cx="6497637" cy="5937250"/>
          </a:xfrm>
        </p:spPr>
        <p:txBody>
          <a:bodyPr vert="eaVert"/>
          <a:lstStyle>
            <a:lvl5pPr algn="l">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7ACF17D4-A5F6-45BA-BF8F-C7BB04747DEB}"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grpSp>
        <p:nvGrpSpPr>
          <p:cNvPr id="8" name="Group 7"/>
          <p:cNvGrpSpPr/>
          <p:nvPr/>
        </p:nvGrpSpPr>
        <p:grpSpPr>
          <a:xfrm rot="5400000">
            <a:off x="4658724" y="3355724"/>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Tree>
    <p:extLst>
      <p:ext uri="{BB962C8B-B14F-4D97-AF65-F5344CB8AC3E}">
        <p14:creationId xmlns:p14="http://schemas.microsoft.com/office/powerpoint/2010/main" val="4064616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7" name="Rectangle 6"/>
          <p:cNvSpPr/>
          <p:nvPr/>
        </p:nvSpPr>
        <p:spPr>
          <a:xfrm>
            <a:off x="284164" y="455775"/>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nvGrpSpPr>
          <p:cNvPr id="8" name="Group 7"/>
          <p:cNvGrpSpPr/>
          <p:nvPr/>
        </p:nvGrpSpPr>
        <p:grpSpPr>
          <a:xfrm>
            <a:off x="284164" y="1577849"/>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769CBC58-E759-4404-9690-6AD3C80268FA}"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3406066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図付きタイトル スライド">
    <p:spTree>
      <p:nvGrpSpPr>
        <p:cNvPr id="1" name=""/>
        <p:cNvGrpSpPr/>
        <p:nvPr/>
      </p:nvGrpSpPr>
      <p:grpSpPr>
        <a:xfrm>
          <a:off x="0" y="0"/>
          <a:ext cx="0" cy="0"/>
          <a:chOff x="0" y="0"/>
          <a:chExt cx="0" cy="0"/>
        </a:xfrm>
      </p:grpSpPr>
      <p:sp>
        <p:nvSpPr>
          <p:cNvPr id="18" name="Rectangle 17"/>
          <p:cNvSpPr/>
          <p:nvPr/>
        </p:nvSpPr>
        <p:spPr>
          <a:xfrm>
            <a:off x="284164" y="444730"/>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sp>
        <p:nvSpPr>
          <p:cNvPr id="4" name="Date Placeholder 3"/>
          <p:cNvSpPr>
            <a:spLocks noGrp="1"/>
          </p:cNvSpPr>
          <p:nvPr>
            <p:ph type="dt" sz="half" idx="10"/>
          </p:nvPr>
        </p:nvSpPr>
        <p:spPr/>
        <p:txBody>
          <a:body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8" name="Picture Placeholder 7"/>
          <p:cNvSpPr>
            <a:spLocks noGrp="1"/>
          </p:cNvSpPr>
          <p:nvPr>
            <p:ph type="pic" sz="quarter" idx="13"/>
          </p:nvPr>
        </p:nvSpPr>
        <p:spPr>
          <a:xfrm>
            <a:off x="284163" y="2017060"/>
            <a:ext cx="8574087" cy="4377391"/>
          </a:xfrm>
        </p:spPr>
        <p:txBody>
          <a:bodyPr/>
          <a:lstStyle>
            <a:lvl1pPr>
              <a:buNone/>
              <a:defRPr/>
            </a:lvl1pPr>
          </a:lstStyle>
          <a:p>
            <a:r>
              <a:rPr lang="ja-JP" altLang="en-US" dirty="0" smtClean="0"/>
              <a:t>プレースホルダーまでドラッグするかアイコンをクリックして図を追加</a:t>
            </a:r>
            <a:endParaRPr dirty="0"/>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grpSp>
        <p:nvGrpSpPr>
          <p:cNvPr id="7" name="Group 16"/>
          <p:cNvGrpSpPr/>
          <p:nvPr/>
        </p:nvGrpSpPr>
        <p:grpSpPr>
          <a:xfrm>
            <a:off x="284164" y="1906544"/>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19" name="TextBox 18"/>
          <p:cNvSpPr txBox="1"/>
          <p:nvPr/>
        </p:nvSpPr>
        <p:spPr>
          <a:xfrm>
            <a:off x="8230890" y="444730"/>
            <a:ext cx="587496" cy="646331"/>
          </a:xfrm>
          <a:prstGeom prst="rect">
            <a:avLst/>
          </a:prstGeom>
          <a:noFill/>
        </p:spPr>
        <p:txBody>
          <a:bodyPr wrap="none" rtlCol="0">
            <a:spAutoFit/>
          </a:bodyPr>
          <a:lstStyle/>
          <a:p>
            <a:r>
              <a:rPr sz="3600" dirty="0">
                <a:solidFill>
                  <a:prstClr val="white"/>
                </a:solidFill>
                <a:sym typeface="Wingdings"/>
              </a:rPr>
              <a:t></a:t>
            </a:r>
            <a:endParaRPr sz="3600" dirty="0">
              <a:solidFill>
                <a:prstClr val="white"/>
              </a:solidFill>
            </a:endParaRPr>
          </a:p>
        </p:txBody>
      </p:sp>
      <p:sp>
        <p:nvSpPr>
          <p:cNvPr id="2" name="Title 1"/>
          <p:cNvSpPr>
            <a:spLocks noGrp="1"/>
          </p:cNvSpPr>
          <p:nvPr>
            <p:ph type="ctrTitle"/>
          </p:nvPr>
        </p:nvSpPr>
        <p:spPr>
          <a:xfrm>
            <a:off x="418634" y="444730"/>
            <a:ext cx="7810967" cy="1088237"/>
          </a:xfrm>
          <a:noFill/>
        </p:spPr>
        <p:txBody>
          <a:bodyPr bIns="45720" anchor="b" anchorCtr="0">
            <a:normAutofit/>
          </a:bodyPr>
          <a:lstStyle>
            <a:lvl1pPr algn="l">
              <a:lnSpc>
                <a:spcPts val="4600"/>
              </a:lnSpc>
              <a:defRPr/>
            </a:lvl1pPr>
          </a:lstStyle>
          <a:p>
            <a:r>
              <a:rPr lang="ja-JP" altLang="en-US" smtClean="0"/>
              <a:t>マスター タイトルの書式設定</a:t>
            </a:r>
            <a:endParaRPr/>
          </a:p>
        </p:txBody>
      </p:sp>
    </p:spTree>
    <p:extLst>
      <p:ext uri="{BB962C8B-B14F-4D97-AF65-F5344CB8AC3E}">
        <p14:creationId xmlns:p14="http://schemas.microsoft.com/office/powerpoint/2010/main" val="167452158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8" name="Rectangle 7"/>
          <p:cNvSpPr/>
          <p:nvPr/>
        </p:nvSpPr>
        <p:spPr>
          <a:xfrm>
            <a:off x="284164" y="4801577"/>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grpSp>
        <p:nvGrpSpPr>
          <p:cNvPr id="9" name="Group 8"/>
          <p:cNvGrpSpPr/>
          <p:nvPr/>
        </p:nvGrpSpPr>
        <p:grpSpPr>
          <a:xfrm>
            <a:off x="284164" y="6263391"/>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13" name="TextBox 12"/>
          <p:cNvSpPr txBox="1"/>
          <p:nvPr/>
        </p:nvSpPr>
        <p:spPr>
          <a:xfrm>
            <a:off x="8230890" y="4801577"/>
            <a:ext cx="587496" cy="646331"/>
          </a:xfrm>
          <a:prstGeom prst="rect">
            <a:avLst/>
          </a:prstGeom>
          <a:noFill/>
        </p:spPr>
        <p:txBody>
          <a:bodyPr wrap="none" rtlCol="0">
            <a:spAutoFit/>
          </a:bodyPr>
          <a:lstStyle/>
          <a:p>
            <a:r>
              <a:rPr sz="3600" dirty="0">
                <a:solidFill>
                  <a:prstClr val="white"/>
                </a:solidFill>
                <a:sym typeface="Wingdings"/>
              </a:rPr>
              <a:t></a:t>
            </a:r>
            <a:endParaRPr sz="3600" dirty="0">
              <a:solidFill>
                <a:prstClr val="white"/>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ja-JP" altLang="en-US" smtClean="0"/>
              <a:t>マスター テキストの書式設定</a:t>
            </a:r>
          </a:p>
        </p:txBody>
      </p:sp>
      <p:sp>
        <p:nvSpPr>
          <p:cNvPr id="4" name="Date Placeholder 3"/>
          <p:cNvSpPr>
            <a:spLocks noGrp="1"/>
          </p:cNvSpPr>
          <p:nvPr>
            <p:ph type="dt" sz="half" idx="10"/>
          </p:nvPr>
        </p:nvSpPr>
        <p:spPr/>
        <p:txBody>
          <a:bodyPr/>
          <a:lstStyle/>
          <a:p>
            <a:fld id="{C700C6A4-7CD1-45E3-B364-DC0D3AB22988}"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2330392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図付きセクション">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3" y="443756"/>
            <a:ext cx="8574087" cy="4370293"/>
          </a:xfrm>
        </p:spPr>
        <p:txBody>
          <a:bodyPr/>
          <a:lstStyle>
            <a:lvl1pPr>
              <a:buNone/>
              <a:defRPr/>
            </a:lvl1pPr>
          </a:lstStyle>
          <a:p>
            <a:r>
              <a:rPr lang="ja-JP" altLang="en-US" dirty="0" smtClean="0"/>
              <a:t>プレースホルダーまでドラッグするかアイコンをクリックして図を追加</a:t>
            </a:r>
            <a:endParaRPr dirty="0"/>
          </a:p>
        </p:txBody>
      </p:sp>
      <p:sp>
        <p:nvSpPr>
          <p:cNvPr id="4" name="Date Placeholder 3"/>
          <p:cNvSpPr>
            <a:spLocks noGrp="1"/>
          </p:cNvSpPr>
          <p:nvPr>
            <p:ph type="dt" sz="half" idx="10"/>
          </p:nvPr>
        </p:nvSpPr>
        <p:spPr/>
        <p:txBody>
          <a:body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11"/>
          </p:nvPr>
        </p:nvSpPr>
        <p:spPr/>
        <p:txBody>
          <a:bodyPr/>
          <a:lstStyle/>
          <a:p>
            <a:endParaRPr lang="ja-JP" altLang="en-US" dirty="0">
              <a:solidFill>
                <a:prstClr val="white">
                  <a:lumMod val="65000"/>
                </a:prstClr>
              </a:solidFill>
            </a:endParaRPr>
          </a:p>
        </p:txBody>
      </p:sp>
      <p:sp>
        <p:nvSpPr>
          <p:cNvPr id="6" name="Slide Number Placeholder 5"/>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7" name="Rectangle 6"/>
          <p:cNvSpPr/>
          <p:nvPr/>
        </p:nvSpPr>
        <p:spPr>
          <a:xfrm>
            <a:off x="284164" y="4801577"/>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spcBef>
                <a:spcPct val="0"/>
              </a:spcBef>
            </a:pPr>
            <a:endParaRPr sz="4200" dirty="0">
              <a:solidFill>
                <a:prstClr val="white"/>
              </a:solidFill>
              <a:latin typeface="Corbel"/>
            </a:endParaRPr>
          </a:p>
        </p:txBody>
      </p:sp>
      <p:grpSp>
        <p:nvGrpSpPr>
          <p:cNvPr id="8" name="Group 7"/>
          <p:cNvGrpSpPr/>
          <p:nvPr/>
        </p:nvGrpSpPr>
        <p:grpSpPr>
          <a:xfrm>
            <a:off x="284164" y="6263391"/>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12" name="TextBox 11"/>
          <p:cNvSpPr txBox="1"/>
          <p:nvPr/>
        </p:nvSpPr>
        <p:spPr>
          <a:xfrm>
            <a:off x="8230890" y="4801577"/>
            <a:ext cx="587496" cy="646331"/>
          </a:xfrm>
          <a:prstGeom prst="rect">
            <a:avLst/>
          </a:prstGeom>
          <a:noFill/>
        </p:spPr>
        <p:txBody>
          <a:bodyPr wrap="none" rtlCol="0">
            <a:spAutoFit/>
          </a:bodyPr>
          <a:lstStyle/>
          <a:p>
            <a:r>
              <a:rPr sz="3600" dirty="0">
                <a:solidFill>
                  <a:prstClr val="white"/>
                </a:solidFill>
                <a:sym typeface="Wingdings"/>
              </a:rPr>
              <a:t></a:t>
            </a:r>
            <a:endParaRPr sz="3600" dirty="0">
              <a:solidFill>
                <a:prstClr val="white"/>
              </a:solidFill>
            </a:endParaRPr>
          </a:p>
        </p:txBody>
      </p:sp>
      <p:sp>
        <p:nvSpPr>
          <p:cNvPr id="2" name="Title 1"/>
          <p:cNvSpPr>
            <a:spLocks noGrp="1"/>
          </p:cNvSpPr>
          <p:nvPr>
            <p:ph type="title"/>
          </p:nvPr>
        </p:nvSpPr>
        <p:spPr>
          <a:xfrm>
            <a:off x="430306" y="4814049"/>
            <a:ext cx="7772400" cy="1048871"/>
          </a:xfrm>
          <a:noFill/>
        </p:spPr>
        <p:txBody>
          <a:bodyPr anchor="b" anchorCtr="0">
            <a:normAutofit/>
          </a:bodyPr>
          <a:lstStyle>
            <a:lvl1pPr algn="l">
              <a:defRPr sz="4200" b="0" i="0" cap="none" baseline="0"/>
            </a:lvl1pPr>
          </a:lstStyle>
          <a:p>
            <a:r>
              <a:rPr lang="ja-JP" altLang="en-US" smtClean="0"/>
              <a:t>マスター タイトルの書式設定</a:t>
            </a:r>
            <a:endParaRPr/>
          </a:p>
        </p:txBody>
      </p:sp>
      <p:sp>
        <p:nvSpPr>
          <p:cNvPr id="3" name="Text Placeholder 2"/>
          <p:cNvSpPr>
            <a:spLocks noGrp="1"/>
          </p:cNvSpPr>
          <p:nvPr>
            <p:ph type="body" idx="1"/>
          </p:nvPr>
        </p:nvSpPr>
        <p:spPr>
          <a:xfrm>
            <a:off x="470648"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Tree>
    <p:extLst>
      <p:ext uri="{BB962C8B-B14F-4D97-AF65-F5344CB8AC3E}">
        <p14:creationId xmlns:p14="http://schemas.microsoft.com/office/powerpoint/2010/main" val="238315173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Rectangle 7"/>
          <p:cNvSpPr/>
          <p:nvPr/>
        </p:nvSpPr>
        <p:spPr>
          <a:xfrm>
            <a:off x="284164" y="455775"/>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nvGrpSpPr>
          <p:cNvPr id="9" name="Group 8"/>
          <p:cNvGrpSpPr/>
          <p:nvPr/>
        </p:nvGrpSpPr>
        <p:grpSpPr>
          <a:xfrm>
            <a:off x="284164" y="1577849"/>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D2747487-F99A-4D38-9B3A-A7C982FD23CA}"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6" name="Footer Placeholder 5"/>
          <p:cNvSpPr>
            <a:spLocks noGrp="1"/>
          </p:cNvSpPr>
          <p:nvPr>
            <p:ph type="ftr" sz="quarter" idx="11"/>
          </p:nvPr>
        </p:nvSpPr>
        <p:spPr/>
        <p:txBody>
          <a:bodyPr/>
          <a:lstStyle/>
          <a:p>
            <a:endParaRPr lang="ja-JP" altLang="en-US" dirty="0">
              <a:solidFill>
                <a:prstClr val="white">
                  <a:lumMod val="65000"/>
                </a:prstClr>
              </a:solidFill>
            </a:endParaRPr>
          </a:p>
        </p:txBody>
      </p:sp>
      <p:sp>
        <p:nvSpPr>
          <p:cNvPr id="7" name="Slide Number Placeholder 6"/>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3867487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Rectangle 9"/>
          <p:cNvSpPr/>
          <p:nvPr/>
        </p:nvSpPr>
        <p:spPr>
          <a:xfrm>
            <a:off x="284164" y="455775"/>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nvGrpSpPr>
          <p:cNvPr id="11" name="Group 10"/>
          <p:cNvGrpSpPr/>
          <p:nvPr/>
        </p:nvGrpSpPr>
        <p:grpSpPr>
          <a:xfrm>
            <a:off x="284164" y="1577849"/>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7" name="Date Placeholder 6"/>
          <p:cNvSpPr>
            <a:spLocks noGrp="1"/>
          </p:cNvSpPr>
          <p:nvPr>
            <p:ph type="dt" sz="half" idx="10"/>
          </p:nvPr>
        </p:nvSpPr>
        <p:spPr/>
        <p:txBody>
          <a:bodyPr/>
          <a:lstStyle/>
          <a:p>
            <a:fld id="{12C093A1-8E5D-435C-B81E-DF4C74E64888}"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8" name="Footer Placeholder 7"/>
          <p:cNvSpPr>
            <a:spLocks noGrp="1"/>
          </p:cNvSpPr>
          <p:nvPr>
            <p:ph type="ftr" sz="quarter" idx="11"/>
          </p:nvPr>
        </p:nvSpPr>
        <p:spPr/>
        <p:txBody>
          <a:bodyPr/>
          <a:lstStyle/>
          <a:p>
            <a:endParaRPr lang="ja-JP" altLang="en-US" dirty="0">
              <a:solidFill>
                <a:prstClr val="white">
                  <a:lumMod val="65000"/>
                </a:prstClr>
              </a:solidFill>
            </a:endParaRPr>
          </a:p>
        </p:txBody>
      </p:sp>
      <p:sp>
        <p:nvSpPr>
          <p:cNvPr id="9" name="Slide Number Placeholder 8"/>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480930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6" name="Rectangle 5"/>
          <p:cNvSpPr/>
          <p:nvPr/>
        </p:nvSpPr>
        <p:spPr>
          <a:xfrm>
            <a:off x="284164" y="455775"/>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nvGrpSpPr>
          <p:cNvPr id="7" name="Group 6"/>
          <p:cNvGrpSpPr/>
          <p:nvPr/>
        </p:nvGrpSpPr>
        <p:grpSpPr>
          <a:xfrm>
            <a:off x="284164" y="1577849"/>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D38D524B-7BA9-43C0-89F9-7DF5F833F28D}"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4" name="Footer Placeholder 3"/>
          <p:cNvSpPr>
            <a:spLocks noGrp="1"/>
          </p:cNvSpPr>
          <p:nvPr>
            <p:ph type="ftr" sz="quarter" idx="11"/>
          </p:nvPr>
        </p:nvSpPr>
        <p:spPr/>
        <p:txBody>
          <a:bodyPr/>
          <a:lstStyle/>
          <a:p>
            <a:endParaRPr lang="ja-JP" altLang="en-US" dirty="0">
              <a:solidFill>
                <a:prstClr val="white">
                  <a:lumMod val="65000"/>
                </a:prstClr>
              </a:solidFill>
            </a:endParaRPr>
          </a:p>
        </p:txBody>
      </p:sp>
      <p:sp>
        <p:nvSpPr>
          <p:cNvPr id="5" name="Slide Number Placeholder 4"/>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2412725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082C69-6B8E-416F-A643-2317FA28844C}"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3" name="Footer Placeholder 2"/>
          <p:cNvSpPr>
            <a:spLocks noGrp="1"/>
          </p:cNvSpPr>
          <p:nvPr>
            <p:ph type="ftr" sz="quarter" idx="11"/>
          </p:nvPr>
        </p:nvSpPr>
        <p:spPr/>
        <p:txBody>
          <a:bodyPr/>
          <a:lstStyle/>
          <a:p>
            <a:endParaRPr lang="ja-JP" altLang="en-US" dirty="0">
              <a:solidFill>
                <a:prstClr val="white">
                  <a:lumMod val="65000"/>
                </a:prstClr>
              </a:solidFill>
            </a:endParaRPr>
          </a:p>
        </p:txBody>
      </p:sp>
      <p:sp>
        <p:nvSpPr>
          <p:cNvPr id="4" name="Slide Number Placeholder 3"/>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grpSp>
        <p:nvGrpSpPr>
          <p:cNvPr id="5" name="Group 4"/>
          <p:cNvGrpSpPr/>
          <p:nvPr/>
        </p:nvGrpSpPr>
        <p:grpSpPr>
          <a:xfrm>
            <a:off x="284164" y="452720"/>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prstClr val="white"/>
                </a:solidFill>
              </a:endParaRPr>
            </a:p>
          </p:txBody>
        </p:sp>
      </p:grpSp>
    </p:spTree>
    <p:extLst>
      <p:ext uri="{BB962C8B-B14F-4D97-AF65-F5344CB8AC3E}">
        <p14:creationId xmlns:p14="http://schemas.microsoft.com/office/powerpoint/2010/main" val="1584133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2"/>
            <a:ext cx="7076747" cy="39925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2"/>
          </p:nvPr>
        </p:nvSpPr>
        <p:spPr>
          <a:xfrm>
            <a:off x="6794936" y="6437034"/>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AB5B06BD-771E-4994-A8BA-A7251EB8EA42}" type="datetime1">
              <a:rPr lang="ja-JP" altLang="en-US" smtClean="0">
                <a:solidFill>
                  <a:prstClr val="white">
                    <a:lumMod val="65000"/>
                  </a:prstClr>
                </a:solidFill>
              </a:rPr>
              <a:pPr/>
              <a:t>12/09/04</a:t>
            </a:fld>
            <a:endParaRPr lang="ja-JP" altLang="en-US" dirty="0">
              <a:solidFill>
                <a:prstClr val="white">
                  <a:lumMod val="65000"/>
                </a:prstClr>
              </a:solidFill>
            </a:endParaRPr>
          </a:p>
        </p:txBody>
      </p:sp>
      <p:sp>
        <p:nvSpPr>
          <p:cNvPr id="5" name="Footer Placeholder 4"/>
          <p:cNvSpPr>
            <a:spLocks noGrp="1"/>
          </p:cNvSpPr>
          <p:nvPr>
            <p:ph type="ftr" sz="quarter" idx="3"/>
          </p:nvPr>
        </p:nvSpPr>
        <p:spPr>
          <a:xfrm>
            <a:off x="199698" y="6437034"/>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ja-JP" altLang="en-US" dirty="0">
              <a:solidFill>
                <a:prstClr val="white">
                  <a:lumMod val="65000"/>
                </a:prstClr>
              </a:solidFill>
            </a:endParaRPr>
          </a:p>
        </p:txBody>
      </p:sp>
      <p:sp>
        <p:nvSpPr>
          <p:cNvPr id="6" name="Slide Number Placeholder 5"/>
          <p:cNvSpPr>
            <a:spLocks noGrp="1"/>
          </p:cNvSpPr>
          <p:nvPr>
            <p:ph type="sldNum" sz="quarter" idx="4"/>
          </p:nvPr>
        </p:nvSpPr>
        <p:spPr>
          <a:xfrm>
            <a:off x="8306460"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C4317BB2-03B1-4834-8CB6-F3FE5CFB9220}" type="slidenum">
              <a:rPr lang="ja-JP" altLang="en-US" smtClean="0">
                <a:solidFill>
                  <a:prstClr val="black">
                    <a:lumMod val="85000"/>
                    <a:lumOff val="15000"/>
                  </a:prstClr>
                </a:solidFill>
              </a:rPr>
              <a:pPr/>
              <a:t>‹#›</a:t>
            </a:fld>
            <a:endParaRPr lang="ja-JP" altLang="en-US" dirty="0">
              <a:solidFill>
                <a:prstClr val="black">
                  <a:lumMod val="85000"/>
                  <a:lumOff val="15000"/>
                </a:prstClr>
              </a:solidFill>
            </a:endParaRPr>
          </a:p>
        </p:txBody>
      </p:sp>
      <p:sp>
        <p:nvSpPr>
          <p:cNvPr id="2" name="Title Placeholder 1"/>
          <p:cNvSpPr>
            <a:spLocks noGrp="1"/>
          </p:cNvSpPr>
          <p:nvPr>
            <p:ph type="title"/>
          </p:nvPr>
        </p:nvSpPr>
        <p:spPr>
          <a:xfrm>
            <a:off x="284164"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ja-JP" altLang="en-US" smtClean="0"/>
              <a:t>マスター タイトルの書式設定</a:t>
            </a:r>
            <a:endParaRPr/>
          </a:p>
        </p:txBody>
      </p:sp>
    </p:spTree>
    <p:extLst>
      <p:ext uri="{BB962C8B-B14F-4D97-AF65-F5344CB8AC3E}">
        <p14:creationId xmlns:p14="http://schemas.microsoft.com/office/powerpoint/2010/main" val="4047000560"/>
      </p:ext>
    </p:extLst>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 id="2147484002" r:id="rId13"/>
    <p:sldLayoutId id="2147484003" r:id="rId14"/>
    <p:sldLayoutId id="2147484004" r:id="rId15"/>
    <p:sldLayoutId id="2147484005" r:id="rId16"/>
  </p:sldLayoutIdLst>
  <p:hf hdr="0" ftr="0" dt="0"/>
  <p:txStyles>
    <p:titleStyle>
      <a:lvl1pPr algn="r" defTabSz="914400" rtl="0" eaLnBrk="1" latinLnBrk="0" hangingPunct="1">
        <a:spcBef>
          <a:spcPct val="0"/>
        </a:spcBef>
        <a:buNone/>
        <a:defRPr kumimoji="1"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wmf"/><Relationship Id="rId4" Type="http://schemas.openxmlformats.org/officeDocument/2006/relationships/image" Target="../media/image16.wmf"/><Relationship Id="rId5" Type="http://schemas.openxmlformats.org/officeDocument/2006/relationships/image" Target="../media/image17.wmf"/><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w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cmdb.jp/service/pdf/release2012_spring.pdf" TargetMode="External"/><Relationship Id="rId4" Type="http://schemas.openxmlformats.org/officeDocument/2006/relationships/hyperlink" Target="http://toyota.jp/index.html" TargetMode="External"/><Relationship Id="rId5" Type="http://schemas.openxmlformats.org/officeDocument/2006/relationships/hyperlink" Target="http://www.sharp.co.jp/" TargetMode="External"/><Relationship Id="rId6" Type="http://schemas.openxmlformats.org/officeDocument/2006/relationships/hyperlink" Target="http://www.sony.co.jp/" TargetMode="External"/><Relationship Id="rId7" Type="http://schemas.openxmlformats.org/officeDocument/2006/relationships/hyperlink" Target="http://www.tokyo-gas.co.jp/" TargetMode="External"/><Relationship Id="rId8" Type="http://schemas.openxmlformats.org/officeDocument/2006/relationships/hyperlink" Target="http://www.toshiba.co.jp/" TargetMode="External"/><Relationship Id="rId1" Type="http://schemas.openxmlformats.org/officeDocument/2006/relationships/slideLayout" Target="../slideLayouts/slideLayout2.xml"/><Relationship Id="rId2" Type="http://schemas.openxmlformats.org/officeDocument/2006/relationships/hyperlink" Target="http://www.ana.co.jp/"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wmf"/><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effectLst>
            <a:outerShdw blurRad="50800" dist="38100" dir="2700000" algn="tl" rotWithShape="0">
              <a:prstClr val="black">
                <a:alpha val="40000"/>
              </a:prstClr>
            </a:outerShdw>
          </a:effectLst>
        </p:spPr>
        <p:txBody>
          <a:bodyPr>
            <a:normAutofit fontScale="90000"/>
          </a:bodyPr>
          <a:lstStyle/>
          <a:p>
            <a:pPr algn="l"/>
            <a:r>
              <a:rPr kumimoji="1" lang="ja-JP" altLang="en-US" dirty="0" smtClean="0"/>
              <a:t>企業</a:t>
            </a:r>
            <a:r>
              <a:rPr kumimoji="1" lang="en-US" altLang="ja-JP" dirty="0" smtClean="0"/>
              <a:t>CM</a:t>
            </a:r>
            <a:r>
              <a:rPr lang="ja-JP" altLang="en-US" dirty="0" smtClean="0"/>
              <a:t>における</a:t>
            </a:r>
            <a:r>
              <a:rPr lang="en-US" altLang="ja-JP" dirty="0"/>
              <a:t/>
            </a:r>
            <a:br>
              <a:rPr lang="en-US" altLang="ja-JP" dirty="0"/>
            </a:br>
            <a:r>
              <a:rPr lang="ja-JP" altLang="en-US" dirty="0" smtClean="0"/>
              <a:t>物語性の効果</a:t>
            </a:r>
            <a:endParaRPr kumimoji="1" lang="ja-JP" altLang="en-US" dirty="0"/>
          </a:p>
        </p:txBody>
      </p:sp>
      <p:sp>
        <p:nvSpPr>
          <p:cNvPr id="3" name="サブタイトル 2"/>
          <p:cNvSpPr>
            <a:spLocks noGrp="1"/>
          </p:cNvSpPr>
          <p:nvPr>
            <p:ph idx="1"/>
          </p:nvPr>
        </p:nvSpPr>
        <p:spPr>
          <a:xfrm>
            <a:off x="3419872" y="4725144"/>
            <a:ext cx="6336704" cy="1656184"/>
          </a:xfrm>
        </p:spPr>
        <p:txBody>
          <a:bodyPr>
            <a:normAutofit/>
          </a:bodyPr>
          <a:lstStyle/>
          <a:p>
            <a:r>
              <a:rPr lang="ja-JP" altLang="en-US" sz="2800" dirty="0" smtClean="0"/>
              <a:t>市川達広　</a:t>
            </a:r>
            <a:r>
              <a:rPr lang="ja-JP" altLang="en-US" sz="2800" dirty="0"/>
              <a:t>上田純　加藤理</a:t>
            </a:r>
            <a:r>
              <a:rPr lang="ja-JP" altLang="en-US" sz="2800" dirty="0" smtClean="0"/>
              <a:t>夏</a:t>
            </a:r>
            <a:endParaRPr lang="en-US" altLang="ja-JP" sz="2800" dirty="0" smtClean="0"/>
          </a:p>
          <a:p>
            <a:r>
              <a:rPr kumimoji="1" lang="ja-JP" altLang="en-US" sz="2800" dirty="0" smtClean="0"/>
              <a:t>　</a:t>
            </a:r>
            <a:r>
              <a:rPr lang="ja-JP" altLang="en-US" sz="2800" dirty="0" smtClean="0"/>
              <a:t>権守</a:t>
            </a:r>
            <a:r>
              <a:rPr lang="ja-JP" altLang="en-US" sz="2800" dirty="0"/>
              <a:t>麻衣</a:t>
            </a:r>
            <a:r>
              <a:rPr kumimoji="1" lang="ja-JP" altLang="en-US" sz="2800" dirty="0" smtClean="0"/>
              <a:t>　　</a:t>
            </a:r>
            <a:r>
              <a:rPr lang="ja-JP" altLang="en-US" sz="2800" dirty="0"/>
              <a:t>坂田尚隆</a:t>
            </a:r>
            <a:endParaRPr kumimoji="1" lang="ja-JP" altLang="en-US" sz="2800"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1</a:t>
            </a:fld>
            <a:endParaRPr kumimoji="1" lang="ja-JP" altLang="en-US" dirty="0"/>
          </a:p>
        </p:txBody>
      </p:sp>
    </p:spTree>
    <p:extLst>
      <p:ext uri="{BB962C8B-B14F-4D97-AF65-F5344CB8AC3E}">
        <p14:creationId xmlns:p14="http://schemas.microsoft.com/office/powerpoint/2010/main" val="20741456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467545" y="5589240"/>
            <a:ext cx="8496944" cy="1080120"/>
          </a:xfrm>
          <a:prstGeom prst="roundRect">
            <a:avLst/>
          </a:prstGeom>
          <a:solidFill>
            <a:schemeClr val="accent1">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マーケティング</a:t>
            </a:r>
            <a:r>
              <a:rPr kumimoji="1" lang="en-US" altLang="ja-JP" dirty="0" smtClean="0"/>
              <a:t>3.0</a:t>
            </a:r>
            <a:r>
              <a:rPr kumimoji="1" lang="ja-JP" altLang="en-US" dirty="0" smtClean="0"/>
              <a:t>によると</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10</a:t>
            </a:fld>
            <a:endParaRPr kumimoji="1" lang="ja-JP" altLang="en-US" dirty="0"/>
          </a:p>
        </p:txBody>
      </p:sp>
      <p:sp>
        <p:nvSpPr>
          <p:cNvPr id="6" name="正方形/長方形 5"/>
          <p:cNvSpPr/>
          <p:nvPr/>
        </p:nvSpPr>
        <p:spPr>
          <a:xfrm>
            <a:off x="827584" y="3933058"/>
            <a:ext cx="7416824" cy="646331"/>
          </a:xfrm>
          <a:prstGeom prst="rect">
            <a:avLst/>
          </a:prstGeom>
        </p:spPr>
        <p:txBody>
          <a:bodyPr wrap="square">
            <a:spAutoFit/>
          </a:bodyPr>
          <a:lstStyle/>
          <a:p>
            <a:r>
              <a:rPr lang="ja-JP" altLang="ja-JP" dirty="0"/>
              <a:t>製品・サービスの</a:t>
            </a:r>
            <a:r>
              <a:rPr lang="ja-JP" altLang="ja-JP" dirty="0">
                <a:solidFill>
                  <a:srgbClr val="FF0000"/>
                </a:solidFill>
              </a:rPr>
              <a:t>社会的価値や企業ビジョン</a:t>
            </a:r>
            <a:r>
              <a:rPr lang="ja-JP" altLang="ja-JP" dirty="0"/>
              <a:t>を提示する発想</a:t>
            </a:r>
            <a:r>
              <a:rPr lang="ja-JP" altLang="ja-JP" dirty="0" smtClean="0"/>
              <a:t>が</a:t>
            </a:r>
            <a:endParaRPr lang="en-US" altLang="ja-JP" dirty="0" smtClean="0"/>
          </a:p>
          <a:p>
            <a:r>
              <a:rPr lang="ja-JP" altLang="ja-JP" dirty="0" smtClean="0"/>
              <a:t>マーケティング</a:t>
            </a:r>
            <a:r>
              <a:rPr lang="ja-JP" altLang="ja-JP" dirty="0"/>
              <a:t>に求められるようになってきた。（恩蔵　</a:t>
            </a:r>
            <a:r>
              <a:rPr lang="en-US" altLang="ja-JP" dirty="0"/>
              <a:t>2010</a:t>
            </a:r>
            <a:r>
              <a:rPr lang="ja-JP" altLang="ja-JP" dirty="0"/>
              <a:t> </a:t>
            </a:r>
            <a:r>
              <a:rPr lang="ja-JP" altLang="en-US" dirty="0" smtClean="0"/>
              <a:t>）</a:t>
            </a:r>
            <a:endParaRPr lang="ja-JP" altLang="en-US" dirty="0"/>
          </a:p>
        </p:txBody>
      </p:sp>
      <p:sp>
        <p:nvSpPr>
          <p:cNvPr id="12" name="テキスト ボックス 11"/>
          <p:cNvSpPr txBox="1"/>
          <p:nvPr/>
        </p:nvSpPr>
        <p:spPr>
          <a:xfrm>
            <a:off x="539552" y="5949280"/>
            <a:ext cx="7859042" cy="400110"/>
          </a:xfrm>
          <a:prstGeom prst="rect">
            <a:avLst/>
          </a:prstGeom>
          <a:noFill/>
        </p:spPr>
        <p:txBody>
          <a:bodyPr wrap="none" rtlCol="0">
            <a:spAutoFit/>
          </a:bodyPr>
          <a:lstStyle/>
          <a:p>
            <a:r>
              <a:rPr kumimoji="1" lang="ja-JP" altLang="en-US" sz="2000" dirty="0" smtClean="0"/>
              <a:t>今後のマーケティングにおいて、</a:t>
            </a:r>
            <a:r>
              <a:rPr kumimoji="1" lang="ja-JP" altLang="en-US" sz="2000" dirty="0" smtClean="0">
                <a:solidFill>
                  <a:srgbClr val="FF0000"/>
                </a:solidFill>
              </a:rPr>
              <a:t>企業の価値を訴求</a:t>
            </a:r>
            <a:r>
              <a:rPr kumimoji="1" lang="ja-JP" altLang="en-US" sz="2000" dirty="0" smtClean="0"/>
              <a:t>する事が重要である</a:t>
            </a:r>
            <a:endParaRPr kumimoji="1" lang="ja-JP" altLang="en-US" sz="2000" dirty="0"/>
          </a:p>
        </p:txBody>
      </p:sp>
      <p:sp>
        <p:nvSpPr>
          <p:cNvPr id="13" name="下矢印 12"/>
          <p:cNvSpPr/>
          <p:nvPr/>
        </p:nvSpPr>
        <p:spPr>
          <a:xfrm>
            <a:off x="3995936" y="4941168"/>
            <a:ext cx="432048" cy="504056"/>
          </a:xfrm>
          <a:prstGeom prst="down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539552" y="2276874"/>
            <a:ext cx="7529588" cy="800219"/>
          </a:xfrm>
          <a:prstGeom prst="rect">
            <a:avLst/>
          </a:prstGeom>
          <a:noFill/>
        </p:spPr>
        <p:txBody>
          <a:bodyPr wrap="none" rtlCol="0">
            <a:spAutoFit/>
          </a:bodyPr>
          <a:lstStyle/>
          <a:p>
            <a:r>
              <a:rPr kumimoji="1" lang="ja-JP" altLang="en-US" dirty="0" smtClean="0"/>
              <a:t>マーケティング</a:t>
            </a:r>
            <a:r>
              <a:rPr kumimoji="1" lang="en-US" altLang="ja-JP" dirty="0" smtClean="0"/>
              <a:t>3.0</a:t>
            </a:r>
            <a:r>
              <a:rPr kumimoji="1" lang="ja-JP" altLang="en-US" dirty="0" smtClean="0"/>
              <a:t>における差別化は、</a:t>
            </a:r>
            <a:r>
              <a:rPr kumimoji="1" lang="ja-JP" altLang="en-US" sz="2800" dirty="0" smtClean="0">
                <a:solidFill>
                  <a:srgbClr val="FF0000"/>
                </a:solidFill>
              </a:rPr>
              <a:t>企業の価値</a:t>
            </a:r>
            <a:r>
              <a:rPr kumimoji="1" lang="ja-JP" altLang="en-US" dirty="0" smtClean="0"/>
              <a:t>によって進められる</a:t>
            </a:r>
            <a:endParaRPr kumimoji="1" lang="en-US" altLang="ja-JP" dirty="0" smtClean="0"/>
          </a:p>
          <a:p>
            <a:r>
              <a:rPr lang="ja-JP" altLang="ja-JP" dirty="0"/>
              <a:t>　</a:t>
            </a:r>
            <a:r>
              <a:rPr lang="ja-JP" altLang="en-US" dirty="0" smtClean="0"/>
              <a:t>　　　　　　　　　　　　　　　　　　　　　　　　（コトラー　</a:t>
            </a:r>
            <a:r>
              <a:rPr lang="en-US" altLang="ja-JP" dirty="0" smtClean="0"/>
              <a:t>2010</a:t>
            </a:r>
            <a:r>
              <a:rPr lang="ja-JP" altLang="en-US" dirty="0" smtClean="0"/>
              <a:t>）</a:t>
            </a:r>
            <a:endParaRPr kumimoji="1" lang="en-US" altLang="ja-JP" dirty="0" smtClean="0"/>
          </a:p>
        </p:txBody>
      </p:sp>
      <p:sp>
        <p:nvSpPr>
          <p:cNvPr id="3" name="角丸四角形 2"/>
          <p:cNvSpPr/>
          <p:nvPr/>
        </p:nvSpPr>
        <p:spPr>
          <a:xfrm>
            <a:off x="539552" y="2132856"/>
            <a:ext cx="7992888" cy="108012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539553" y="3717032"/>
            <a:ext cx="7920880" cy="1152128"/>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4909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11</a:t>
            </a:fld>
            <a:endParaRPr kumimoji="1" lang="ja-JP" altLang="en-US" dirty="0"/>
          </a:p>
        </p:txBody>
      </p:sp>
      <p:sp>
        <p:nvSpPr>
          <p:cNvPr id="5" name="テキスト ボックス 4"/>
          <p:cNvSpPr txBox="1"/>
          <p:nvPr/>
        </p:nvSpPr>
        <p:spPr>
          <a:xfrm>
            <a:off x="539553" y="2924944"/>
            <a:ext cx="7704856" cy="1754326"/>
          </a:xfrm>
          <a:prstGeom prst="rect">
            <a:avLst/>
          </a:prstGeom>
          <a:noFill/>
        </p:spPr>
        <p:txBody>
          <a:bodyPr wrap="square" rtlCol="0">
            <a:spAutoFit/>
          </a:bodyPr>
          <a:lstStyle/>
          <a:p>
            <a:pPr algn="ctr"/>
            <a:r>
              <a:rPr kumimoji="1" lang="ja-JP" altLang="en-US" sz="3600" dirty="0" smtClean="0"/>
              <a:t>企業</a:t>
            </a:r>
            <a:r>
              <a:rPr kumimoji="1" lang="en-US" altLang="ja-JP" sz="3600" dirty="0" smtClean="0"/>
              <a:t>CM</a:t>
            </a:r>
            <a:r>
              <a:rPr kumimoji="1" lang="ja-JP" altLang="en-US" sz="3600" dirty="0" smtClean="0"/>
              <a:t>で企業の価値を</a:t>
            </a:r>
            <a:endParaRPr kumimoji="1" lang="en-US" altLang="ja-JP" sz="3600" dirty="0" smtClean="0"/>
          </a:p>
          <a:p>
            <a:pPr algn="ctr"/>
            <a:endParaRPr lang="en-US" altLang="ja-JP" sz="3600" dirty="0"/>
          </a:p>
          <a:p>
            <a:pPr algn="ctr"/>
            <a:r>
              <a:rPr kumimoji="1" lang="ja-JP" altLang="en-US" sz="3600" dirty="0" smtClean="0"/>
              <a:t>より訴求する手段はあるのだろうか</a:t>
            </a:r>
            <a:endParaRPr kumimoji="1" lang="ja-JP" altLang="en-US" sz="3600" dirty="0"/>
          </a:p>
        </p:txBody>
      </p:sp>
      <p:sp>
        <p:nvSpPr>
          <p:cNvPr id="6" name="角丸四角形 5"/>
          <p:cNvSpPr/>
          <p:nvPr/>
        </p:nvSpPr>
        <p:spPr>
          <a:xfrm>
            <a:off x="395537" y="2204864"/>
            <a:ext cx="8136904" cy="3312368"/>
          </a:xfrm>
          <a:prstGeom prst="roundRect">
            <a:avLst/>
          </a:prstGeom>
          <a:noFill/>
          <a:ln w="508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rotWithShape="1">
          <a:blip r:embed="rId2"/>
          <a:srcRect l="23413" t="1230" r="26592"/>
          <a:stretch/>
        </p:blipFill>
        <p:spPr>
          <a:xfrm rot="712729">
            <a:off x="7655636" y="4678361"/>
            <a:ext cx="1055522" cy="2085254"/>
          </a:xfrm>
          <a:prstGeom prst="rect">
            <a:avLst/>
          </a:prstGeom>
        </p:spPr>
      </p:pic>
    </p:spTree>
    <p:extLst>
      <p:ext uri="{BB962C8B-B14F-4D97-AF65-F5344CB8AC3E}">
        <p14:creationId xmlns:p14="http://schemas.microsoft.com/office/powerpoint/2010/main" val="32768798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研究の流れ</a:t>
            </a:r>
            <a:r>
              <a:rPr kumimoji="1" lang="en-US" altLang="ja-JP" dirty="0" smtClean="0"/>
              <a:t/>
            </a:r>
            <a:br>
              <a:rPr kumimoji="1" lang="en-US" altLang="ja-JP" dirty="0" smtClean="0"/>
            </a:b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12</a:t>
            </a:fld>
            <a:endParaRPr kumimoji="1" lang="ja-JP" altLang="en-US" dirty="0"/>
          </a:p>
        </p:txBody>
      </p:sp>
      <p:sp>
        <p:nvSpPr>
          <p:cNvPr id="6" name="正方形/長方形 5"/>
          <p:cNvSpPr/>
          <p:nvPr/>
        </p:nvSpPr>
        <p:spPr>
          <a:xfrm>
            <a:off x="755577" y="3068960"/>
            <a:ext cx="5303608" cy="1368152"/>
          </a:xfrm>
          <a:prstGeom prst="rect">
            <a:avLst/>
          </a:prstGeom>
          <a:noFill/>
          <a:ln w="19050">
            <a:solidFill>
              <a:schemeClr val="tx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8" name="コンテンツ プレースホルダー 1"/>
          <p:cNvSpPr txBox="1">
            <a:spLocks/>
          </p:cNvSpPr>
          <p:nvPr/>
        </p:nvSpPr>
        <p:spPr>
          <a:xfrm>
            <a:off x="755576" y="2204866"/>
            <a:ext cx="7076747" cy="3992563"/>
          </a:xfrm>
          <a:prstGeom prst="rect">
            <a:avLst/>
          </a:prstGeom>
        </p:spPr>
        <p:txBody>
          <a:bodyPr vert="horz" lIns="91440" tIns="45720" rIns="91440" bIns="45720" rtlCol="0">
            <a:normAutofit/>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a:lstStyle>
          <a:p>
            <a:r>
              <a:rPr lang="ja-JP" altLang="en-US" sz="4400" dirty="0" smtClean="0"/>
              <a:t>問題意識</a:t>
            </a:r>
            <a:endParaRPr lang="en-US" altLang="ja-JP" sz="4400" dirty="0" smtClean="0"/>
          </a:p>
          <a:p>
            <a:r>
              <a:rPr lang="ja-JP" altLang="en-US" sz="6600" dirty="0"/>
              <a:t>研究目的</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1" y="4440279"/>
            <a:ext cx="3859213"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60052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企業の価値を訴求する企業</a:t>
            </a:r>
            <a:r>
              <a:rPr kumimoji="1" lang="en-US" altLang="ja-JP" dirty="0" smtClean="0"/>
              <a:t>CM</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13</a:t>
            </a:fld>
            <a:endParaRPr kumimoji="1" lang="ja-JP" altLang="en-US" dirty="0"/>
          </a:p>
        </p:txBody>
      </p:sp>
      <p:grpSp>
        <p:nvGrpSpPr>
          <p:cNvPr id="16" name="グループ化 15"/>
          <p:cNvGrpSpPr/>
          <p:nvPr/>
        </p:nvGrpSpPr>
        <p:grpSpPr>
          <a:xfrm>
            <a:off x="611560" y="2060848"/>
            <a:ext cx="2160240" cy="3312368"/>
            <a:chOff x="467544" y="2060848"/>
            <a:chExt cx="2160240" cy="3312368"/>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271" y="2224040"/>
              <a:ext cx="1819489" cy="1364617"/>
            </a:xfrm>
            <a:prstGeom prst="rect">
              <a:avLst/>
            </a:prstGeom>
          </p:spPr>
        </p:pic>
        <p:sp>
          <p:nvSpPr>
            <p:cNvPr id="8" name="角丸四角形 7"/>
            <p:cNvSpPr/>
            <p:nvPr/>
          </p:nvSpPr>
          <p:spPr>
            <a:xfrm>
              <a:off x="467544" y="2060848"/>
              <a:ext cx="2160240" cy="3312368"/>
            </a:xfrm>
            <a:prstGeom prst="roundRect">
              <a:avLst/>
            </a:prstGeom>
            <a:no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683568" y="4005064"/>
              <a:ext cx="1944216" cy="1015663"/>
            </a:xfrm>
            <a:prstGeom prst="rect">
              <a:avLst/>
            </a:prstGeom>
            <a:noFill/>
          </p:spPr>
          <p:txBody>
            <a:bodyPr wrap="square" rtlCol="0">
              <a:spAutoFit/>
            </a:bodyPr>
            <a:lstStyle/>
            <a:p>
              <a:r>
                <a:rPr lang="en-US" altLang="ja-JP" sz="2400" dirty="0" smtClean="0"/>
                <a:t>TOYOTA</a:t>
              </a:r>
            </a:p>
            <a:p>
              <a:endParaRPr kumimoji="1" lang="en-US" altLang="ja-JP" dirty="0"/>
            </a:p>
            <a:p>
              <a:r>
                <a:rPr lang="en-US" altLang="ja-JP" dirty="0" smtClean="0"/>
                <a:t>『</a:t>
              </a:r>
              <a:r>
                <a:rPr lang="ja-JP" altLang="en-US" dirty="0" smtClean="0"/>
                <a:t>ドラえもん</a:t>
              </a:r>
              <a:r>
                <a:rPr lang="en-US" altLang="ja-JP" dirty="0" smtClean="0"/>
                <a:t>』</a:t>
              </a:r>
              <a:endParaRPr kumimoji="1" lang="ja-JP" altLang="en-US" dirty="0"/>
            </a:p>
          </p:txBody>
        </p:sp>
      </p:grpSp>
      <p:grpSp>
        <p:nvGrpSpPr>
          <p:cNvPr id="17" name="グループ化 16"/>
          <p:cNvGrpSpPr/>
          <p:nvPr/>
        </p:nvGrpSpPr>
        <p:grpSpPr>
          <a:xfrm>
            <a:off x="3300908" y="2060848"/>
            <a:ext cx="2213492" cy="3312368"/>
            <a:chOff x="2987824" y="2032115"/>
            <a:chExt cx="2213492" cy="3312368"/>
          </a:xfrm>
        </p:grpSpPr>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6516" y="2292513"/>
              <a:ext cx="1656184" cy="1242138"/>
            </a:xfrm>
            <a:prstGeom prst="rect">
              <a:avLst/>
            </a:prstGeom>
          </p:spPr>
        </p:pic>
        <p:sp>
          <p:nvSpPr>
            <p:cNvPr id="9" name="角丸四角形 8"/>
            <p:cNvSpPr/>
            <p:nvPr/>
          </p:nvSpPr>
          <p:spPr>
            <a:xfrm>
              <a:off x="2987824" y="2032115"/>
              <a:ext cx="2160240" cy="3312368"/>
            </a:xfrm>
            <a:prstGeom prst="roundRect">
              <a:avLst/>
            </a:prstGeom>
            <a:no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034780" y="3976331"/>
              <a:ext cx="2166536" cy="1015663"/>
            </a:xfrm>
            <a:prstGeom prst="rect">
              <a:avLst/>
            </a:prstGeom>
            <a:noFill/>
          </p:spPr>
          <p:txBody>
            <a:bodyPr wrap="square" rtlCol="0">
              <a:spAutoFit/>
            </a:bodyPr>
            <a:lstStyle/>
            <a:p>
              <a:r>
                <a:rPr kumimoji="1" lang="en-US" altLang="ja-JP" sz="2400" dirty="0" smtClean="0"/>
                <a:t>ANA</a:t>
              </a:r>
            </a:p>
            <a:p>
              <a:endParaRPr lang="en-US" altLang="ja-JP" dirty="0"/>
            </a:p>
            <a:p>
              <a:r>
                <a:rPr kumimoji="1" lang="en-US" altLang="ja-JP" dirty="0" smtClean="0"/>
                <a:t>『</a:t>
              </a:r>
              <a:r>
                <a:rPr kumimoji="1" lang="ja-JP" altLang="en-US" dirty="0" smtClean="0"/>
                <a:t>夢見る飛行機</a:t>
              </a:r>
              <a:r>
                <a:rPr kumimoji="1" lang="en-US" altLang="ja-JP" dirty="0" smtClean="0"/>
                <a:t>』</a:t>
              </a:r>
              <a:endParaRPr kumimoji="1" lang="ja-JP" altLang="en-US" dirty="0"/>
            </a:p>
          </p:txBody>
        </p:sp>
      </p:grpSp>
      <p:grpSp>
        <p:nvGrpSpPr>
          <p:cNvPr id="18" name="グループ化 17"/>
          <p:cNvGrpSpPr/>
          <p:nvPr/>
        </p:nvGrpSpPr>
        <p:grpSpPr>
          <a:xfrm>
            <a:off x="6084168" y="2060848"/>
            <a:ext cx="2576568" cy="3312368"/>
            <a:chOff x="5647556" y="2060848"/>
            <a:chExt cx="2576568" cy="3312368"/>
          </a:xfrm>
        </p:grpSpPr>
        <p:pic>
          <p:nvPicPr>
            <p:cNvPr id="6" name="図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79300" y="2277300"/>
              <a:ext cx="1696752" cy="1272564"/>
            </a:xfrm>
            <a:prstGeom prst="rect">
              <a:avLst/>
            </a:prstGeom>
          </p:spPr>
        </p:pic>
        <p:sp>
          <p:nvSpPr>
            <p:cNvPr id="10" name="角丸四角形 9"/>
            <p:cNvSpPr/>
            <p:nvPr/>
          </p:nvSpPr>
          <p:spPr>
            <a:xfrm>
              <a:off x="5647556" y="2060848"/>
              <a:ext cx="2160240" cy="3312368"/>
            </a:xfrm>
            <a:prstGeom prst="roundRect">
              <a:avLst/>
            </a:prstGeom>
            <a:noFill/>
            <a:ln>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5863580" y="4077072"/>
              <a:ext cx="2360544" cy="1015663"/>
            </a:xfrm>
            <a:prstGeom prst="rect">
              <a:avLst/>
            </a:prstGeom>
            <a:noFill/>
          </p:spPr>
          <p:txBody>
            <a:bodyPr wrap="square" rtlCol="0">
              <a:spAutoFit/>
            </a:bodyPr>
            <a:lstStyle/>
            <a:p>
              <a:r>
                <a:rPr kumimoji="1" lang="en-US" altLang="ja-JP" sz="2400" dirty="0" smtClean="0"/>
                <a:t>LION</a:t>
              </a:r>
            </a:p>
            <a:p>
              <a:endParaRPr lang="en-US" altLang="ja-JP" dirty="0"/>
            </a:p>
            <a:p>
              <a:r>
                <a:rPr kumimoji="1" lang="en-US" altLang="ja-JP" dirty="0" smtClean="0"/>
                <a:t>『</a:t>
              </a:r>
              <a:r>
                <a:rPr kumimoji="1" lang="ja-JP" altLang="en-US" dirty="0" smtClean="0"/>
                <a:t>家族の生活</a:t>
              </a:r>
              <a:r>
                <a:rPr kumimoji="1" lang="en-US" altLang="ja-JP" dirty="0" smtClean="0"/>
                <a:t>』</a:t>
              </a:r>
              <a:endParaRPr kumimoji="1" lang="ja-JP" altLang="en-US" dirty="0"/>
            </a:p>
          </p:txBody>
        </p:sp>
      </p:grpSp>
      <p:sp>
        <p:nvSpPr>
          <p:cNvPr id="20" name="テキスト ボックス 19"/>
          <p:cNvSpPr txBox="1"/>
          <p:nvPr/>
        </p:nvSpPr>
        <p:spPr>
          <a:xfrm>
            <a:off x="2051721" y="5742994"/>
            <a:ext cx="5472608" cy="954107"/>
          </a:xfrm>
          <a:prstGeom prst="rect">
            <a:avLst/>
          </a:prstGeom>
          <a:noFill/>
        </p:spPr>
        <p:txBody>
          <a:bodyPr wrap="square" rtlCol="0">
            <a:spAutoFit/>
          </a:bodyPr>
          <a:lstStyle/>
          <a:p>
            <a:r>
              <a:rPr kumimoji="1" lang="ja-JP" altLang="en-US" sz="2400" dirty="0" smtClean="0"/>
              <a:t>これらに共通している</a:t>
            </a:r>
            <a:r>
              <a:rPr kumimoji="1" lang="ja-JP" altLang="en-US" sz="3200" dirty="0" smtClean="0">
                <a:solidFill>
                  <a:srgbClr val="FF0000"/>
                </a:solidFill>
              </a:rPr>
              <a:t>「物語性」</a:t>
            </a:r>
            <a:endParaRPr kumimoji="1" lang="en-US" altLang="ja-JP" sz="3200" dirty="0" smtClean="0">
              <a:solidFill>
                <a:srgbClr val="FF0000"/>
              </a:solidFill>
            </a:endParaRPr>
          </a:p>
          <a:p>
            <a:r>
              <a:rPr lang="ja-JP" altLang="en-US" sz="2400" dirty="0"/>
              <a:t>という表現</a:t>
            </a:r>
            <a:r>
              <a:rPr lang="ja-JP" altLang="en-US" sz="2400" dirty="0" smtClean="0"/>
              <a:t>方法のひとつに着目</a:t>
            </a:r>
            <a:endParaRPr kumimoji="1" lang="ja-JP" altLang="en-US" sz="2400" dirty="0"/>
          </a:p>
        </p:txBody>
      </p:sp>
      <p:sp>
        <p:nvSpPr>
          <p:cNvPr id="22" name="下矢印 21"/>
          <p:cNvSpPr/>
          <p:nvPr/>
        </p:nvSpPr>
        <p:spPr>
          <a:xfrm rot="16200000">
            <a:off x="1133618" y="5823266"/>
            <a:ext cx="576064" cy="828092"/>
          </a:xfrm>
          <a:prstGeom prst="down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7830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物語とは</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14</a:t>
            </a:fld>
            <a:endParaRPr kumimoji="1" lang="ja-JP" altLang="en-US" dirty="0"/>
          </a:p>
        </p:txBody>
      </p:sp>
      <p:sp>
        <p:nvSpPr>
          <p:cNvPr id="5" name="テキスト ボックス 4"/>
          <p:cNvSpPr txBox="1"/>
          <p:nvPr/>
        </p:nvSpPr>
        <p:spPr>
          <a:xfrm>
            <a:off x="1115616" y="2809091"/>
            <a:ext cx="7344816" cy="1815882"/>
          </a:xfrm>
          <a:prstGeom prst="rect">
            <a:avLst/>
          </a:prstGeom>
          <a:noFill/>
        </p:spPr>
        <p:txBody>
          <a:bodyPr wrap="square" rtlCol="0">
            <a:spAutoFit/>
          </a:bodyPr>
          <a:lstStyle/>
          <a:p>
            <a:r>
              <a:rPr kumimoji="1" lang="ja-JP" altLang="en-US" sz="2800" dirty="0" smtClean="0"/>
              <a:t>物語とは、ある登場人物の身に、</a:t>
            </a:r>
            <a:endParaRPr kumimoji="1" lang="en-US" altLang="ja-JP" sz="2800" dirty="0" smtClean="0"/>
          </a:p>
          <a:p>
            <a:r>
              <a:rPr kumimoji="1" lang="ja-JP" altLang="en-US" sz="2800" dirty="0" smtClean="0"/>
              <a:t>時間が経過して何かが起こったことで</a:t>
            </a:r>
            <a:endParaRPr kumimoji="1" lang="en-US" altLang="ja-JP" sz="2800" dirty="0" smtClean="0"/>
          </a:p>
          <a:p>
            <a:r>
              <a:rPr kumimoji="1" lang="ja-JP" altLang="en-US" sz="2800" dirty="0" smtClean="0"/>
              <a:t>ある登場人物が変化するもの</a:t>
            </a:r>
            <a:endParaRPr kumimoji="1" lang="en-US" altLang="ja-JP" sz="2800" dirty="0" smtClean="0"/>
          </a:p>
          <a:p>
            <a:r>
              <a:rPr kumimoji="1" lang="ja-JP" altLang="en-US" sz="2800" dirty="0" smtClean="0"/>
              <a:t>　　　　　　　　　　　　　　　</a:t>
            </a:r>
            <a:r>
              <a:rPr kumimoji="1" lang="en-US" altLang="ja-JP" sz="2000" dirty="0" smtClean="0"/>
              <a:t>(</a:t>
            </a:r>
            <a:r>
              <a:rPr kumimoji="1" lang="ja-JP" altLang="en-US" sz="2000" dirty="0" smtClean="0"/>
              <a:t>藤田　</a:t>
            </a:r>
            <a:r>
              <a:rPr kumimoji="1" lang="en-US" altLang="ja-JP" sz="2000" dirty="0" smtClean="0"/>
              <a:t>2006</a:t>
            </a:r>
            <a:r>
              <a:rPr kumimoji="1" lang="ja-JP" altLang="en-US" sz="2000" dirty="0" smtClean="0"/>
              <a:t>）</a:t>
            </a:r>
            <a:endParaRPr kumimoji="1" lang="ja-JP" altLang="en-US" sz="2000" dirty="0"/>
          </a:p>
        </p:txBody>
      </p:sp>
      <p:sp>
        <p:nvSpPr>
          <p:cNvPr id="8" name="対角する 2 つの角を切り取った四角形 7"/>
          <p:cNvSpPr/>
          <p:nvPr/>
        </p:nvSpPr>
        <p:spPr>
          <a:xfrm>
            <a:off x="467544" y="2492896"/>
            <a:ext cx="8208912" cy="2304256"/>
          </a:xfrm>
          <a:prstGeom prst="snip2DiagRect">
            <a:avLst>
              <a:gd name="adj1" fmla="val 0"/>
              <a:gd name="adj2"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smtClean="0"/>
              <a:t>CC</a:t>
            </a:r>
            <a:endParaRPr kumimoji="1" lang="ja-JP" altLang="en-US" dirty="0"/>
          </a:p>
        </p:txBody>
      </p:sp>
    </p:spTree>
    <p:extLst>
      <p:ext uri="{BB962C8B-B14F-4D97-AF65-F5344CB8AC3E}">
        <p14:creationId xmlns:p14="http://schemas.microsoft.com/office/powerpoint/2010/main" val="3917097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1" y="620688"/>
            <a:ext cx="8574087" cy="967840"/>
          </a:xfrm>
        </p:spPr>
        <p:txBody>
          <a:bodyPr/>
          <a:lstStyle/>
          <a:p>
            <a:r>
              <a:rPr kumimoji="1" lang="ja-JP" altLang="en-US" dirty="0" smtClean="0"/>
              <a:t>ブランド価値創造</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15</a:t>
            </a:fld>
            <a:endParaRPr kumimoji="1" lang="ja-JP" altLang="en-US" dirty="0"/>
          </a:p>
        </p:txBody>
      </p:sp>
      <p:grpSp>
        <p:nvGrpSpPr>
          <p:cNvPr id="53" name="図形グループ 52"/>
          <p:cNvGrpSpPr/>
          <p:nvPr/>
        </p:nvGrpSpPr>
        <p:grpSpPr>
          <a:xfrm>
            <a:off x="539553" y="5661248"/>
            <a:ext cx="8604448" cy="936104"/>
            <a:chOff x="467544" y="5373216"/>
            <a:chExt cx="8604448" cy="936104"/>
          </a:xfrm>
        </p:grpSpPr>
        <p:sp>
          <p:nvSpPr>
            <p:cNvPr id="47" name="テキスト ボックス 46"/>
            <p:cNvSpPr txBox="1"/>
            <p:nvPr/>
          </p:nvSpPr>
          <p:spPr>
            <a:xfrm>
              <a:off x="611560" y="5445224"/>
              <a:ext cx="8460432" cy="707886"/>
            </a:xfrm>
            <a:prstGeom prst="rect">
              <a:avLst/>
            </a:prstGeom>
            <a:noFill/>
          </p:spPr>
          <p:txBody>
            <a:bodyPr wrap="square" rtlCol="0">
              <a:spAutoFit/>
            </a:bodyPr>
            <a:lstStyle/>
            <a:p>
              <a:r>
                <a:rPr lang="ja-JP" altLang="en-US" sz="2000" dirty="0" smtClean="0"/>
                <a:t>ブランド名やブランドコミュニケーションが発信するストーリー性や</a:t>
              </a:r>
              <a:endParaRPr lang="en-US" altLang="ja-JP" sz="2000" dirty="0" smtClean="0"/>
            </a:p>
            <a:p>
              <a:r>
                <a:rPr lang="ja-JP" altLang="en-US" sz="2000" dirty="0" smtClean="0"/>
                <a:t>疑人性によって消費者がブランドに抱く共感度である　（和田　</a:t>
              </a:r>
              <a:r>
                <a:rPr lang="en-US" altLang="ja-JP" sz="2000" dirty="0" smtClean="0"/>
                <a:t>2002</a:t>
              </a:r>
              <a:r>
                <a:rPr lang="ja-JP" altLang="en-US" sz="2000" dirty="0" smtClean="0"/>
                <a:t>）</a:t>
              </a:r>
              <a:endParaRPr kumimoji="1" lang="en-US" altLang="ja-JP" sz="2000" dirty="0" smtClean="0"/>
            </a:p>
          </p:txBody>
        </p:sp>
        <p:sp>
          <p:nvSpPr>
            <p:cNvPr id="48" name="対角する 2 つの角を切り取った四角形 47"/>
            <p:cNvSpPr/>
            <p:nvPr/>
          </p:nvSpPr>
          <p:spPr>
            <a:xfrm>
              <a:off x="467544" y="5373216"/>
              <a:ext cx="8496944" cy="936104"/>
            </a:xfrm>
            <a:prstGeom prst="snip2DiagRect">
              <a:avLst>
                <a:gd name="adj1" fmla="val 0"/>
                <a:gd name="adj2"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smtClean="0"/>
                <a:t>CC</a:t>
              </a:r>
              <a:endParaRPr kumimoji="1" lang="ja-JP" altLang="en-US" dirty="0"/>
            </a:p>
          </p:txBody>
        </p:sp>
      </p:grpSp>
      <p:grpSp>
        <p:nvGrpSpPr>
          <p:cNvPr id="68" name="図形グループ 67"/>
          <p:cNvGrpSpPr/>
          <p:nvPr/>
        </p:nvGrpSpPr>
        <p:grpSpPr>
          <a:xfrm>
            <a:off x="251521" y="2132856"/>
            <a:ext cx="8040691" cy="2808312"/>
            <a:chOff x="323528" y="1772816"/>
            <a:chExt cx="7829522" cy="2808312"/>
          </a:xfrm>
        </p:grpSpPr>
        <p:sp>
          <p:nvSpPr>
            <p:cNvPr id="39" name="テキスト ボックス 38"/>
            <p:cNvSpPr txBox="1"/>
            <p:nvPr/>
          </p:nvSpPr>
          <p:spPr>
            <a:xfrm>
              <a:off x="4877343" y="2420888"/>
              <a:ext cx="2686238" cy="369332"/>
            </a:xfrm>
            <a:prstGeom prst="rect">
              <a:avLst/>
            </a:prstGeom>
            <a:noFill/>
          </p:spPr>
          <p:txBody>
            <a:bodyPr wrap="none" rtlCol="0">
              <a:spAutoFit/>
            </a:bodyPr>
            <a:lstStyle/>
            <a:p>
              <a:r>
                <a:rPr kumimoji="1" lang="ja-JP" altLang="en-US" sz="1200" dirty="0" smtClean="0"/>
                <a:t>・・</a:t>
              </a:r>
              <a:r>
                <a:rPr kumimoji="1" lang="ja-JP" altLang="en-US" dirty="0" smtClean="0"/>
                <a:t>物語性や歴史性を感じる</a:t>
              </a:r>
              <a:endParaRPr kumimoji="1" lang="ja-JP" altLang="en-US" dirty="0"/>
            </a:p>
          </p:txBody>
        </p:sp>
        <p:grpSp>
          <p:nvGrpSpPr>
            <p:cNvPr id="67" name="図形グループ 66"/>
            <p:cNvGrpSpPr/>
            <p:nvPr/>
          </p:nvGrpSpPr>
          <p:grpSpPr>
            <a:xfrm>
              <a:off x="323528" y="1772816"/>
              <a:ext cx="4392488" cy="2808312"/>
              <a:chOff x="323528" y="1772816"/>
              <a:chExt cx="4392488" cy="2808312"/>
            </a:xfrm>
          </p:grpSpPr>
          <p:grpSp>
            <p:nvGrpSpPr>
              <p:cNvPr id="33" name="図形グループ 32"/>
              <p:cNvGrpSpPr/>
              <p:nvPr/>
            </p:nvGrpSpPr>
            <p:grpSpPr>
              <a:xfrm>
                <a:off x="323528" y="2276872"/>
                <a:ext cx="4392488" cy="2304256"/>
                <a:chOff x="755576" y="2060848"/>
                <a:chExt cx="4680520" cy="3528392"/>
              </a:xfrm>
              <a:effectLst>
                <a:glow rad="63500">
                  <a:schemeClr val="accent4">
                    <a:satMod val="175000"/>
                    <a:alpha val="40000"/>
                  </a:schemeClr>
                </a:glow>
                <a:outerShdw blurRad="50800" dist="38100" dir="2700000" algn="tl" rotWithShape="0">
                  <a:prstClr val="black">
                    <a:alpha val="40000"/>
                  </a:prstClr>
                </a:outerShdw>
              </a:effectLst>
            </p:grpSpPr>
            <p:grpSp>
              <p:nvGrpSpPr>
                <p:cNvPr id="30" name="図形グループ 29"/>
                <p:cNvGrpSpPr/>
                <p:nvPr/>
              </p:nvGrpSpPr>
              <p:grpSpPr>
                <a:xfrm>
                  <a:off x="755576" y="2060848"/>
                  <a:ext cx="4680520" cy="3528392"/>
                  <a:chOff x="755576" y="2060848"/>
                  <a:chExt cx="4680520" cy="3528392"/>
                </a:xfrm>
              </p:grpSpPr>
              <p:grpSp>
                <p:nvGrpSpPr>
                  <p:cNvPr id="29" name="図形グループ 28"/>
                  <p:cNvGrpSpPr/>
                  <p:nvPr/>
                </p:nvGrpSpPr>
                <p:grpSpPr>
                  <a:xfrm>
                    <a:off x="755576" y="2060848"/>
                    <a:ext cx="4680520" cy="3528392"/>
                    <a:chOff x="755576" y="2060848"/>
                    <a:chExt cx="4680520" cy="3528392"/>
                  </a:xfrm>
                </p:grpSpPr>
                <p:grpSp>
                  <p:nvGrpSpPr>
                    <p:cNvPr id="19" name="図形グループ 18"/>
                    <p:cNvGrpSpPr/>
                    <p:nvPr/>
                  </p:nvGrpSpPr>
                  <p:grpSpPr>
                    <a:xfrm>
                      <a:off x="755576" y="2060848"/>
                      <a:ext cx="4680520" cy="3528392"/>
                      <a:chOff x="755576" y="2060848"/>
                      <a:chExt cx="4680520" cy="3528392"/>
                    </a:xfrm>
                    <a:solidFill>
                      <a:schemeClr val="accent1">
                        <a:lumMod val="40000"/>
                        <a:lumOff val="60000"/>
                      </a:schemeClr>
                    </a:solidFill>
                  </p:grpSpPr>
                  <p:sp>
                    <p:nvSpPr>
                      <p:cNvPr id="5" name="二等辺三角形 4"/>
                      <p:cNvSpPr/>
                      <p:nvPr/>
                    </p:nvSpPr>
                    <p:spPr>
                      <a:xfrm rot="10800000">
                        <a:off x="755576" y="2060848"/>
                        <a:ext cx="4680520" cy="3528392"/>
                      </a:xfrm>
                      <a:prstGeom prst="triangl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b="1">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cxnSp>
                    <p:nvCxnSpPr>
                      <p:cNvPr id="12" name="直線コネクタ 11"/>
                      <p:cNvCxnSpPr/>
                      <p:nvPr/>
                    </p:nvCxnSpPr>
                    <p:spPr>
                      <a:xfrm>
                        <a:off x="2267744" y="4365104"/>
                        <a:ext cx="1656184" cy="0"/>
                      </a:xfrm>
                      <a:prstGeom prst="line">
                        <a:avLst/>
                      </a:prstGeom>
                      <a:grpFill/>
                      <a:ln>
                        <a:solidFill>
                          <a:srgbClr val="000000"/>
                        </a:solidFill>
                      </a:ln>
                    </p:spPr>
                    <p:style>
                      <a:lnRef idx="2">
                        <a:schemeClr val="accent1"/>
                      </a:lnRef>
                      <a:fillRef idx="0">
                        <a:schemeClr val="accent1"/>
                      </a:fillRef>
                      <a:effectRef idx="1">
                        <a:schemeClr val="accent1"/>
                      </a:effectRef>
                      <a:fontRef idx="minor">
                        <a:schemeClr val="tx1"/>
                      </a:fontRef>
                    </p:style>
                  </p:cxnSp>
                </p:grpSp>
                <p:sp>
                  <p:nvSpPr>
                    <p:cNvPr id="21" name="テキスト ボックス 20"/>
                    <p:cNvSpPr txBox="1"/>
                    <p:nvPr/>
                  </p:nvSpPr>
                  <p:spPr>
                    <a:xfrm>
                      <a:off x="2555776" y="2276872"/>
                      <a:ext cx="1149645" cy="565540"/>
                    </a:xfrm>
                    <a:prstGeom prst="rect">
                      <a:avLst/>
                    </a:prstGeom>
                    <a:noFill/>
                  </p:spPr>
                  <p:txBody>
                    <a:bodyPr wrap="none" rtlCol="0">
                      <a:spAutoFit/>
                    </a:bodyPr>
                    <a:lstStyle/>
                    <a:p>
                      <a:r>
                        <a:rPr kumimoji="1" lang="ja-JP" altLang="en-US" dirty="0" smtClean="0"/>
                        <a:t>観念価値</a:t>
                      </a:r>
                      <a:endParaRPr kumimoji="1" lang="ja-JP" altLang="en-US" dirty="0"/>
                    </a:p>
                  </p:txBody>
                </p:sp>
                <p:sp>
                  <p:nvSpPr>
                    <p:cNvPr id="26" name="テキスト ボックス 25"/>
                    <p:cNvSpPr txBox="1"/>
                    <p:nvPr/>
                  </p:nvSpPr>
                  <p:spPr>
                    <a:xfrm>
                      <a:off x="2555776" y="2996952"/>
                      <a:ext cx="1149645" cy="565540"/>
                    </a:xfrm>
                    <a:prstGeom prst="rect">
                      <a:avLst/>
                    </a:prstGeom>
                    <a:noFill/>
                  </p:spPr>
                  <p:txBody>
                    <a:bodyPr wrap="none" rtlCol="0">
                      <a:spAutoFit/>
                    </a:bodyPr>
                    <a:lstStyle/>
                    <a:p>
                      <a:r>
                        <a:rPr lang="ja-JP" altLang="en-US" dirty="0" smtClean="0"/>
                        <a:t>感覚価値</a:t>
                      </a:r>
                      <a:endParaRPr kumimoji="1" lang="ja-JP" altLang="en-US" dirty="0"/>
                    </a:p>
                  </p:txBody>
                </p:sp>
                <p:sp>
                  <p:nvSpPr>
                    <p:cNvPr id="27" name="テキスト ボックス 26"/>
                    <p:cNvSpPr txBox="1"/>
                    <p:nvPr/>
                  </p:nvSpPr>
                  <p:spPr>
                    <a:xfrm>
                      <a:off x="2555776" y="3717033"/>
                      <a:ext cx="1149645" cy="565540"/>
                    </a:xfrm>
                    <a:prstGeom prst="rect">
                      <a:avLst/>
                    </a:prstGeom>
                    <a:noFill/>
                  </p:spPr>
                  <p:txBody>
                    <a:bodyPr wrap="none" rtlCol="0">
                      <a:spAutoFit/>
                    </a:bodyPr>
                    <a:lstStyle/>
                    <a:p>
                      <a:r>
                        <a:rPr kumimoji="1" lang="ja-JP" altLang="en-US" dirty="0" smtClean="0"/>
                        <a:t>便宜価値</a:t>
                      </a:r>
                      <a:endParaRPr kumimoji="1" lang="ja-JP" altLang="en-US" dirty="0"/>
                    </a:p>
                  </p:txBody>
                </p:sp>
              </p:grpSp>
              <p:sp>
                <p:nvSpPr>
                  <p:cNvPr id="28" name="テキスト ボックス 27"/>
                  <p:cNvSpPr txBox="1"/>
                  <p:nvPr/>
                </p:nvSpPr>
                <p:spPr>
                  <a:xfrm>
                    <a:off x="2555776" y="4437112"/>
                    <a:ext cx="1149645" cy="565540"/>
                  </a:xfrm>
                  <a:prstGeom prst="rect">
                    <a:avLst/>
                  </a:prstGeom>
                  <a:noFill/>
                </p:spPr>
                <p:txBody>
                  <a:bodyPr wrap="none" rtlCol="0">
                    <a:spAutoFit/>
                  </a:bodyPr>
                  <a:lstStyle/>
                  <a:p>
                    <a:r>
                      <a:rPr kumimoji="1" lang="ja-JP" altLang="en-US" dirty="0" smtClean="0"/>
                      <a:t>基本価値</a:t>
                    </a:r>
                    <a:endParaRPr kumimoji="1" lang="ja-JP" altLang="en-US" dirty="0"/>
                  </a:p>
                </p:txBody>
              </p:sp>
            </p:grpSp>
            <p:cxnSp>
              <p:nvCxnSpPr>
                <p:cNvPr id="10" name="直線コネクタ 9"/>
                <p:cNvCxnSpPr/>
                <p:nvPr/>
              </p:nvCxnSpPr>
              <p:spPr>
                <a:xfrm>
                  <a:off x="1763688" y="3573016"/>
                  <a:ext cx="2664296"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7" name="直線コネクタ 6"/>
                <p:cNvCxnSpPr/>
                <p:nvPr/>
              </p:nvCxnSpPr>
              <p:spPr>
                <a:xfrm>
                  <a:off x="1259632" y="2852936"/>
                  <a:ext cx="3672408"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52" name="図形グループ 51"/>
              <p:cNvGrpSpPr/>
              <p:nvPr/>
            </p:nvGrpSpPr>
            <p:grpSpPr>
              <a:xfrm>
                <a:off x="1547664" y="1772816"/>
                <a:ext cx="1944216" cy="441340"/>
                <a:chOff x="1547664" y="1772816"/>
                <a:chExt cx="1944216" cy="441340"/>
              </a:xfrm>
            </p:grpSpPr>
            <p:sp>
              <p:nvSpPr>
                <p:cNvPr id="49" name="正方形/長方形 48"/>
                <p:cNvSpPr/>
                <p:nvPr/>
              </p:nvSpPr>
              <p:spPr>
                <a:xfrm>
                  <a:off x="1547664" y="1772816"/>
                  <a:ext cx="1944216" cy="432048"/>
                </a:xfrm>
                <a:prstGeom prst="rect">
                  <a:avLst/>
                </a:prstGeom>
                <a:solidFill>
                  <a:srgbClr val="FE4432"/>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p:nvSpPr>
              <p:spPr>
                <a:xfrm>
                  <a:off x="1763688" y="1844824"/>
                  <a:ext cx="1362494" cy="369332"/>
                </a:xfrm>
                <a:prstGeom prst="rect">
                  <a:avLst/>
                </a:prstGeom>
                <a:noFill/>
              </p:spPr>
              <p:txBody>
                <a:bodyPr wrap="none" rtlCol="0">
                  <a:spAutoFit/>
                </a:bodyPr>
                <a:lstStyle/>
                <a:p>
                  <a:r>
                    <a:rPr kumimoji="1" lang="ja-JP" altLang="en-US" dirty="0" smtClean="0">
                      <a:solidFill>
                        <a:schemeClr val="bg1"/>
                      </a:solidFill>
                    </a:rPr>
                    <a:t>ブランド価値</a:t>
                  </a:r>
                  <a:endParaRPr kumimoji="1" lang="ja-JP" altLang="en-US" dirty="0">
                    <a:solidFill>
                      <a:schemeClr val="bg1"/>
                    </a:solidFill>
                  </a:endParaRPr>
                </a:p>
              </p:txBody>
            </p:sp>
          </p:grpSp>
        </p:grpSp>
        <p:sp>
          <p:nvSpPr>
            <p:cNvPr id="54" name="テキスト ボックス 53"/>
            <p:cNvSpPr txBox="1"/>
            <p:nvPr/>
          </p:nvSpPr>
          <p:spPr>
            <a:xfrm>
              <a:off x="3895707" y="4005064"/>
              <a:ext cx="4257343" cy="369332"/>
            </a:xfrm>
            <a:prstGeom prst="rect">
              <a:avLst/>
            </a:prstGeom>
            <a:noFill/>
          </p:spPr>
          <p:txBody>
            <a:bodyPr wrap="square" rtlCol="0">
              <a:spAutoFit/>
            </a:bodyPr>
            <a:lstStyle/>
            <a:p>
              <a:r>
                <a:rPr lang="ja-JP" altLang="en-US" sz="1200" smtClean="0"/>
                <a:t>・・・・</a:t>
              </a:r>
              <a:r>
                <a:rPr lang="ja-JP" altLang="en-US" sz="1200" dirty="0" smtClean="0"/>
                <a:t>・・・・</a:t>
              </a:r>
              <a:r>
                <a:rPr lang="ja-JP" altLang="en-US" dirty="0" smtClean="0"/>
                <a:t>製品</a:t>
              </a:r>
              <a:r>
                <a:rPr lang="ja-JP" altLang="en-US" dirty="0"/>
                <a:t>の必要条件である品質</a:t>
              </a:r>
              <a:endParaRPr kumimoji="1" lang="ja-JP" altLang="en-US" dirty="0"/>
            </a:p>
          </p:txBody>
        </p:sp>
        <p:sp>
          <p:nvSpPr>
            <p:cNvPr id="55" name="テキスト ボックス 54"/>
            <p:cNvSpPr txBox="1"/>
            <p:nvPr/>
          </p:nvSpPr>
          <p:spPr>
            <a:xfrm>
              <a:off x="4176175" y="3429000"/>
              <a:ext cx="3202800" cy="369332"/>
            </a:xfrm>
            <a:prstGeom prst="rect">
              <a:avLst/>
            </a:prstGeom>
            <a:noFill/>
          </p:spPr>
          <p:txBody>
            <a:bodyPr wrap="none" rtlCol="0">
              <a:spAutoFit/>
            </a:bodyPr>
            <a:lstStyle/>
            <a:p>
              <a:r>
                <a:rPr lang="ja-JP" altLang="en-US" sz="1200" dirty="0" smtClean="0"/>
                <a:t>・・・・・・</a:t>
              </a:r>
              <a:r>
                <a:rPr lang="ja-JP" altLang="en-US" dirty="0" smtClean="0"/>
                <a:t>使い</a:t>
              </a:r>
              <a:r>
                <a:rPr lang="ja-JP" altLang="en-US" dirty="0"/>
                <a:t>勝手の良さや値ごろ感</a:t>
              </a:r>
              <a:endParaRPr kumimoji="1" lang="ja-JP" altLang="en-US" dirty="0"/>
            </a:p>
          </p:txBody>
        </p:sp>
        <p:sp>
          <p:nvSpPr>
            <p:cNvPr id="56" name="テキスト ボックス 55"/>
            <p:cNvSpPr txBox="1"/>
            <p:nvPr/>
          </p:nvSpPr>
          <p:spPr>
            <a:xfrm>
              <a:off x="4526759" y="2924944"/>
              <a:ext cx="2489271" cy="369332"/>
            </a:xfrm>
            <a:prstGeom prst="rect">
              <a:avLst/>
            </a:prstGeom>
            <a:noFill/>
          </p:spPr>
          <p:txBody>
            <a:bodyPr wrap="none" rtlCol="0">
              <a:spAutoFit/>
            </a:bodyPr>
            <a:lstStyle/>
            <a:p>
              <a:r>
                <a:rPr lang="ja-JP" altLang="en-US" sz="1200" dirty="0" smtClean="0"/>
                <a:t>・・・・</a:t>
              </a:r>
              <a:r>
                <a:rPr lang="ja-JP" altLang="en-US" dirty="0" smtClean="0"/>
                <a:t>消費者</a:t>
              </a:r>
              <a:r>
                <a:rPr lang="ja-JP" altLang="en-US" dirty="0"/>
                <a:t>の五感に訴求</a:t>
              </a:r>
              <a:endParaRPr kumimoji="1" lang="ja-JP" altLang="en-US" dirty="0"/>
            </a:p>
          </p:txBody>
        </p:sp>
      </p:grpSp>
      <p:sp>
        <p:nvSpPr>
          <p:cNvPr id="104" name="テキスト ボックス 103"/>
          <p:cNvSpPr txBox="1"/>
          <p:nvPr/>
        </p:nvSpPr>
        <p:spPr>
          <a:xfrm>
            <a:off x="395536" y="5085184"/>
            <a:ext cx="1903085" cy="523220"/>
          </a:xfrm>
          <a:prstGeom prst="rect">
            <a:avLst/>
          </a:prstGeom>
          <a:noFill/>
        </p:spPr>
        <p:txBody>
          <a:bodyPr wrap="none" rtlCol="0">
            <a:spAutoFit/>
          </a:bodyPr>
          <a:lstStyle/>
          <a:p>
            <a:pPr marL="285750" indent="-285750">
              <a:buFont typeface="Wingdings" charset="2"/>
              <a:buChar char="n"/>
            </a:pPr>
            <a:r>
              <a:rPr kumimoji="1" lang="ja-JP" altLang="en-US" sz="2800" dirty="0" smtClean="0"/>
              <a:t>観念価値</a:t>
            </a:r>
            <a:endParaRPr kumimoji="1" lang="ja-JP" altLang="en-US" sz="2800" dirty="0"/>
          </a:p>
        </p:txBody>
      </p:sp>
    </p:spTree>
    <p:extLst>
      <p:ext uri="{BB962C8B-B14F-4D97-AF65-F5344CB8AC3E}">
        <p14:creationId xmlns:p14="http://schemas.microsoft.com/office/powerpoint/2010/main" val="2140407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16</a:t>
            </a:fld>
            <a:endParaRPr kumimoji="1" lang="ja-JP" altLang="en-US" dirty="0"/>
          </a:p>
        </p:txBody>
      </p:sp>
      <p:grpSp>
        <p:nvGrpSpPr>
          <p:cNvPr id="7" name="グループ化 6"/>
          <p:cNvGrpSpPr/>
          <p:nvPr/>
        </p:nvGrpSpPr>
        <p:grpSpPr>
          <a:xfrm>
            <a:off x="323529" y="2636912"/>
            <a:ext cx="8496944" cy="2448272"/>
            <a:chOff x="323528" y="2636912"/>
            <a:chExt cx="8496944" cy="2448272"/>
          </a:xfrm>
        </p:grpSpPr>
        <p:sp>
          <p:nvSpPr>
            <p:cNvPr id="5" name="テキスト ボックス 4"/>
            <p:cNvSpPr txBox="1"/>
            <p:nvPr/>
          </p:nvSpPr>
          <p:spPr>
            <a:xfrm>
              <a:off x="539552" y="2875156"/>
              <a:ext cx="7992888" cy="1754326"/>
            </a:xfrm>
            <a:prstGeom prst="rect">
              <a:avLst/>
            </a:prstGeom>
            <a:noFill/>
          </p:spPr>
          <p:txBody>
            <a:bodyPr wrap="square" rtlCol="0">
              <a:spAutoFit/>
            </a:bodyPr>
            <a:lstStyle/>
            <a:p>
              <a:r>
                <a:rPr kumimoji="1" lang="ja-JP" altLang="en-US" sz="3600" dirty="0" smtClean="0"/>
                <a:t>企業</a:t>
              </a:r>
              <a:r>
                <a:rPr kumimoji="1" lang="en-US" altLang="ja-JP" sz="3600" dirty="0" smtClean="0"/>
                <a:t>CM</a:t>
              </a:r>
              <a:r>
                <a:rPr kumimoji="1" lang="ja-JP" altLang="en-US" sz="3600" dirty="0" smtClean="0"/>
                <a:t>の物語性によって、</a:t>
              </a:r>
              <a:endParaRPr kumimoji="1" lang="en-US" altLang="ja-JP" sz="3600" dirty="0" smtClean="0"/>
            </a:p>
            <a:p>
              <a:r>
                <a:rPr kumimoji="1" lang="ja-JP" altLang="en-US" sz="3600" dirty="0" smtClean="0"/>
                <a:t>企業価値をより</a:t>
              </a:r>
              <a:endParaRPr kumimoji="1" lang="en-US" altLang="ja-JP" sz="3600" dirty="0" smtClean="0"/>
            </a:p>
            <a:p>
              <a:r>
                <a:rPr kumimoji="1" lang="ja-JP" altLang="en-US" sz="3600" dirty="0" smtClean="0"/>
                <a:t>訴求できることを明らかにする</a:t>
              </a:r>
              <a:endParaRPr kumimoji="1" lang="ja-JP" altLang="en-US" sz="3600" dirty="0"/>
            </a:p>
          </p:txBody>
        </p:sp>
        <p:sp>
          <p:nvSpPr>
            <p:cNvPr id="6" name="角丸四角形 5"/>
            <p:cNvSpPr/>
            <p:nvPr/>
          </p:nvSpPr>
          <p:spPr>
            <a:xfrm>
              <a:off x="323528" y="2636912"/>
              <a:ext cx="8496944" cy="244827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825508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80561" y="3933056"/>
            <a:ext cx="5303608" cy="1368152"/>
          </a:xfrm>
          <a:prstGeom prst="rect">
            <a:avLst/>
          </a:prstGeom>
          <a:noFill/>
          <a:ln w="19050">
            <a:solidFill>
              <a:schemeClr val="tx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3" name="タイトル 2"/>
          <p:cNvSpPr>
            <a:spLocks noGrp="1"/>
          </p:cNvSpPr>
          <p:nvPr>
            <p:ph type="title"/>
          </p:nvPr>
        </p:nvSpPr>
        <p:spPr/>
        <p:txBody>
          <a:bodyPr/>
          <a:lstStyle/>
          <a:p>
            <a:r>
              <a:rPr kumimoji="1" lang="ja-JP" altLang="en-US" dirty="0" smtClean="0"/>
              <a:t>研究の流れ</a:t>
            </a:r>
            <a:endParaRPr kumimoji="1" lang="ja-JP" altLang="en-US" dirty="0"/>
          </a:p>
        </p:txBody>
      </p:sp>
      <p:sp>
        <p:nvSpPr>
          <p:cNvPr id="2" name="コンテンツ プレースホルダー 1"/>
          <p:cNvSpPr>
            <a:spLocks noGrp="1"/>
          </p:cNvSpPr>
          <p:nvPr>
            <p:ph idx="1"/>
          </p:nvPr>
        </p:nvSpPr>
        <p:spPr>
          <a:xfrm>
            <a:off x="755576" y="2204866"/>
            <a:ext cx="7076747" cy="3992563"/>
          </a:xfrm>
        </p:spPr>
        <p:txBody>
          <a:bodyPr>
            <a:normAutofit/>
          </a:bodyPr>
          <a:lstStyle/>
          <a:p>
            <a:r>
              <a:rPr kumimoji="1" lang="ja-JP" altLang="en-US" sz="4400" dirty="0" smtClean="0"/>
              <a:t>問題意識</a:t>
            </a:r>
            <a:endParaRPr kumimoji="1" lang="en-US" altLang="ja-JP" sz="4400" dirty="0" smtClean="0"/>
          </a:p>
          <a:p>
            <a:r>
              <a:rPr lang="ja-JP" altLang="en-US" sz="4400" dirty="0" smtClean="0"/>
              <a:t>研究目的</a:t>
            </a:r>
            <a:endParaRPr lang="en-US" altLang="ja-JP" sz="4400" dirty="0" smtClean="0"/>
          </a:p>
          <a:p>
            <a:r>
              <a:rPr kumimoji="1" lang="ja-JP" altLang="en-US" sz="6600" dirty="0"/>
              <a:t>仮説</a:t>
            </a:r>
            <a:r>
              <a:rPr kumimoji="1" lang="ja-JP" altLang="en-US" sz="6600" dirty="0" smtClean="0"/>
              <a:t>の導出</a:t>
            </a:r>
            <a:endParaRPr kumimoji="1" lang="ja-JP" altLang="en-US" sz="6600"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lang="ja-JP" altLang="en-US" smtClean="0">
                <a:solidFill>
                  <a:prstClr val="black">
                    <a:lumMod val="85000"/>
                    <a:lumOff val="15000"/>
                  </a:prstClr>
                </a:solidFill>
              </a:rPr>
              <a:pPr/>
              <a:t>17</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39920863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CM</a:t>
            </a:r>
            <a:r>
              <a:rPr kumimoji="1" lang="ja-JP" altLang="en-US" dirty="0" smtClean="0"/>
              <a:t>における物語の役割</a:t>
            </a:r>
            <a:endParaRPr kumimoji="1" lang="ja-JP" altLang="en-US" dirty="0"/>
          </a:p>
        </p:txBody>
      </p:sp>
      <p:sp>
        <p:nvSpPr>
          <p:cNvPr id="4" name="スライド番号プレースホルダー 3"/>
          <p:cNvSpPr>
            <a:spLocks noGrp="1"/>
          </p:cNvSpPr>
          <p:nvPr>
            <p:ph type="sldNum" sz="quarter" idx="12"/>
          </p:nvPr>
        </p:nvSpPr>
        <p:spPr/>
        <p:txBody>
          <a:bodyPr>
            <a:normAutofit/>
          </a:bodyPr>
          <a:lstStyle/>
          <a:p>
            <a:fld id="{C4317BB2-03B1-4834-8CB6-F3FE5CFB9220}" type="slidenum">
              <a:rPr kumimoji="1" lang="ja-JP" altLang="en-US" smtClean="0"/>
              <a:pPr/>
              <a:t>18</a:t>
            </a:fld>
            <a:endParaRPr kumimoji="1" lang="ja-JP" altLang="en-US" dirty="0"/>
          </a:p>
        </p:txBody>
      </p:sp>
      <p:grpSp>
        <p:nvGrpSpPr>
          <p:cNvPr id="9" name="グループ化 8"/>
          <p:cNvGrpSpPr/>
          <p:nvPr/>
        </p:nvGrpSpPr>
        <p:grpSpPr>
          <a:xfrm>
            <a:off x="783510" y="2223138"/>
            <a:ext cx="7344816" cy="1384995"/>
            <a:chOff x="755576" y="2996952"/>
            <a:chExt cx="7344816" cy="1384995"/>
          </a:xfrm>
        </p:grpSpPr>
        <p:sp>
          <p:nvSpPr>
            <p:cNvPr id="5" name="テキスト ボックス 4"/>
            <p:cNvSpPr txBox="1"/>
            <p:nvPr/>
          </p:nvSpPr>
          <p:spPr>
            <a:xfrm>
              <a:off x="755576" y="2996952"/>
              <a:ext cx="7344816" cy="1384995"/>
            </a:xfrm>
            <a:prstGeom prst="rect">
              <a:avLst/>
            </a:prstGeom>
            <a:noFill/>
          </p:spPr>
          <p:txBody>
            <a:bodyPr wrap="square" rtlCol="0">
              <a:spAutoFit/>
            </a:bodyPr>
            <a:lstStyle/>
            <a:p>
              <a:r>
                <a:rPr kumimoji="1" lang="ja-JP" altLang="en-US" sz="2800" dirty="0" smtClean="0"/>
                <a:t>テレビ</a:t>
              </a:r>
              <a:r>
                <a:rPr kumimoji="1" lang="en-US" altLang="ja-JP" sz="2800" dirty="0" smtClean="0"/>
                <a:t>CM</a:t>
              </a:r>
              <a:r>
                <a:rPr kumimoji="1" lang="ja-JP" altLang="en-US" sz="2800" dirty="0" smtClean="0"/>
                <a:t>のひとつの特長は、ストーリー性のある動画によって消費者に</a:t>
              </a:r>
              <a:r>
                <a:rPr kumimoji="1" lang="ja-JP" altLang="en-US" sz="2800" b="1" dirty="0" smtClean="0"/>
                <a:t>情緒的な反応</a:t>
              </a:r>
              <a:r>
                <a:rPr kumimoji="1" lang="ja-JP" altLang="en-US" sz="2800" dirty="0" smtClean="0"/>
                <a:t>を喚起できる点である。</a:t>
              </a:r>
              <a:endParaRPr kumimoji="1" lang="ja-JP" altLang="en-US" sz="2800" dirty="0"/>
            </a:p>
          </p:txBody>
        </p:sp>
        <p:sp>
          <p:nvSpPr>
            <p:cNvPr id="7" name="テキスト ボックス 6"/>
            <p:cNvSpPr txBox="1"/>
            <p:nvPr/>
          </p:nvSpPr>
          <p:spPr>
            <a:xfrm>
              <a:off x="5940152" y="4012615"/>
              <a:ext cx="2160240" cy="369332"/>
            </a:xfrm>
            <a:prstGeom prst="rect">
              <a:avLst/>
            </a:prstGeom>
            <a:noFill/>
          </p:spPr>
          <p:txBody>
            <a:bodyPr wrap="square" rtlCol="0">
              <a:spAutoFit/>
            </a:bodyPr>
            <a:lstStyle/>
            <a:p>
              <a:pPr algn="ctr"/>
              <a:r>
                <a:rPr kumimoji="1" lang="en-US" altLang="ja-JP" dirty="0" smtClean="0"/>
                <a:t>(</a:t>
              </a:r>
              <a:r>
                <a:rPr kumimoji="1" lang="ja-JP" altLang="en-US" dirty="0" smtClean="0"/>
                <a:t>仁科</a:t>
              </a:r>
              <a:r>
                <a:rPr lang="ja-JP" altLang="en-US" dirty="0" smtClean="0"/>
                <a:t>、</a:t>
              </a:r>
              <a:r>
                <a:rPr kumimoji="1" lang="ja-JP" altLang="en-US" dirty="0" smtClean="0"/>
                <a:t>田中　</a:t>
              </a:r>
              <a:r>
                <a:rPr kumimoji="1" lang="en-US" altLang="ja-JP" dirty="0" smtClean="0"/>
                <a:t>2007)</a:t>
              </a:r>
              <a:endParaRPr kumimoji="1" lang="ja-JP" altLang="en-US" dirty="0"/>
            </a:p>
          </p:txBody>
        </p:sp>
      </p:grpSp>
      <p:pic>
        <p:nvPicPr>
          <p:cNvPr id="2051" name="Picture 3" descr="C:\Users\naotaka\AppData\Local\Microsoft\Windows\Temporary Internet Files\Content.IE5\MQZSHJ69\MC90038383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169740">
            <a:off x="1292193" y="4382444"/>
            <a:ext cx="1542534" cy="1772000"/>
          </a:xfrm>
          <a:prstGeom prst="rect">
            <a:avLst/>
          </a:prstGeom>
          <a:noFill/>
          <a:extLst>
            <a:ext uri="{909E8E84-426E-40dd-AFC4-6F175D3DCCD1}">
              <a14:hiddenFill xmlns:a14="http://schemas.microsoft.com/office/drawing/2010/main">
                <a:solidFill>
                  <a:srgbClr val="FFFFFF"/>
                </a:solidFill>
              </a14:hiddenFill>
            </a:ext>
          </a:extLst>
        </p:spPr>
      </p:pic>
      <p:sp>
        <p:nvSpPr>
          <p:cNvPr id="10" name="テキスト ボックス 9"/>
          <p:cNvSpPr txBox="1"/>
          <p:nvPr/>
        </p:nvSpPr>
        <p:spPr>
          <a:xfrm>
            <a:off x="611560" y="6309320"/>
            <a:ext cx="3276080" cy="461665"/>
          </a:xfrm>
          <a:prstGeom prst="rect">
            <a:avLst/>
          </a:prstGeom>
          <a:noFill/>
        </p:spPr>
        <p:txBody>
          <a:bodyPr wrap="square" rtlCol="0">
            <a:spAutoFit/>
          </a:bodyPr>
          <a:lstStyle/>
          <a:p>
            <a:pPr algn="ctr"/>
            <a:r>
              <a:rPr lang="en-US" altLang="ja-JP" sz="2400" dirty="0" smtClean="0">
                <a:latin typeface="HG創英角ﾎﾟｯﾌﾟ体" pitchFamily="49" charset="-128"/>
                <a:ea typeface="HG創英角ﾎﾟｯﾌﾟ体" pitchFamily="49" charset="-128"/>
              </a:rPr>
              <a:t>CM</a:t>
            </a:r>
            <a:r>
              <a:rPr lang="ja-JP" altLang="en-US" sz="2400" dirty="0" smtClean="0">
                <a:latin typeface="HG創英角ﾎﾟｯﾌﾟ体" pitchFamily="49" charset="-128"/>
                <a:ea typeface="HG創英角ﾎﾟｯﾌﾟ体" pitchFamily="49" charset="-128"/>
              </a:rPr>
              <a:t>のストーリー性</a:t>
            </a:r>
            <a:endParaRPr kumimoji="1" lang="ja-JP" altLang="en-US" sz="2400" dirty="0">
              <a:latin typeface="HG創英角ﾎﾟｯﾌﾟ体" pitchFamily="49" charset="-128"/>
              <a:ea typeface="HG創英角ﾎﾟｯﾌﾟ体" pitchFamily="49" charset="-128"/>
            </a:endParaRPr>
          </a:p>
        </p:txBody>
      </p:sp>
      <p:pic>
        <p:nvPicPr>
          <p:cNvPr id="2052" name="Picture 4" descr="C:\Users\naotaka\AppData\Local\Microsoft\Windows\Temporary Internet Files\Content.IE5\PB49T89L\MC90042807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4348032"/>
            <a:ext cx="1108891" cy="102125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naotaka\AppData\Local\Microsoft\Windows\Temporary Internet Files\Content.IE5\MQZSHJ69\MC90042807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6256" y="5220316"/>
            <a:ext cx="1185614" cy="1039337"/>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naotaka\AppData\Local\Microsoft\Windows\Temporary Internet Files\Content.IE5\K0NTZBI0\MC90042449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2080" y="5301208"/>
            <a:ext cx="1084051" cy="971908"/>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p:cNvSpPr txBox="1"/>
          <p:nvPr/>
        </p:nvSpPr>
        <p:spPr>
          <a:xfrm>
            <a:off x="5940152" y="6309320"/>
            <a:ext cx="1800200" cy="461665"/>
          </a:xfrm>
          <a:prstGeom prst="rect">
            <a:avLst/>
          </a:prstGeom>
          <a:noFill/>
        </p:spPr>
        <p:txBody>
          <a:bodyPr wrap="square" rtlCol="0">
            <a:spAutoFit/>
          </a:bodyPr>
          <a:lstStyle/>
          <a:p>
            <a:pPr algn="ctr"/>
            <a:r>
              <a:rPr kumimoji="1" lang="ja-JP" altLang="en-US" sz="2400" dirty="0" smtClean="0">
                <a:latin typeface="HG創英角ﾎﾟｯﾌﾟ体" pitchFamily="49" charset="-128"/>
                <a:ea typeface="HG創英角ﾎﾟｯﾌﾟ体" pitchFamily="49" charset="-128"/>
              </a:rPr>
              <a:t>情緒的反応</a:t>
            </a:r>
            <a:endParaRPr kumimoji="1" lang="ja-JP" altLang="en-US" sz="2400" dirty="0">
              <a:latin typeface="HG創英角ﾎﾟｯﾌﾟ体" pitchFamily="49" charset="-128"/>
              <a:ea typeface="HG創英角ﾎﾟｯﾌﾟ体" pitchFamily="49" charset="-128"/>
            </a:endParaRPr>
          </a:p>
        </p:txBody>
      </p:sp>
      <p:sp>
        <p:nvSpPr>
          <p:cNvPr id="3" name="角丸四角形 2"/>
          <p:cNvSpPr/>
          <p:nvPr/>
        </p:nvSpPr>
        <p:spPr>
          <a:xfrm>
            <a:off x="611560" y="2132856"/>
            <a:ext cx="7920880" cy="1800200"/>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rot="16200000">
            <a:off x="3923928" y="4941168"/>
            <a:ext cx="900100" cy="1044116"/>
          </a:xfrm>
          <a:prstGeom prst="downArrow">
            <a:avLst/>
          </a:prstGeom>
          <a:solidFill>
            <a:srgbClr val="F5C5B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917370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物語の効果①</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19</a:t>
            </a:fld>
            <a:endParaRPr kumimoji="1" lang="ja-JP" altLang="en-US" dirty="0"/>
          </a:p>
        </p:txBody>
      </p:sp>
      <p:sp>
        <p:nvSpPr>
          <p:cNvPr id="5" name="テキスト ボックス 4"/>
          <p:cNvSpPr txBox="1"/>
          <p:nvPr/>
        </p:nvSpPr>
        <p:spPr>
          <a:xfrm>
            <a:off x="517855" y="2107707"/>
            <a:ext cx="6624736" cy="523220"/>
          </a:xfrm>
          <a:prstGeom prst="rect">
            <a:avLst/>
          </a:prstGeom>
          <a:noFill/>
        </p:spPr>
        <p:txBody>
          <a:bodyPr wrap="square" rtlCol="0">
            <a:spAutoFit/>
          </a:bodyPr>
          <a:lstStyle/>
          <a:p>
            <a:r>
              <a:rPr kumimoji="1" lang="ja-JP" altLang="en-US" sz="2800" dirty="0" smtClean="0"/>
              <a:t>物語は３つの方法で個人を説得する</a:t>
            </a:r>
            <a:endParaRPr kumimoji="1" lang="ja-JP" altLang="en-US" sz="2800" dirty="0"/>
          </a:p>
        </p:txBody>
      </p:sp>
      <p:grpSp>
        <p:nvGrpSpPr>
          <p:cNvPr id="11" name="グループ化 10"/>
          <p:cNvGrpSpPr/>
          <p:nvPr/>
        </p:nvGrpSpPr>
        <p:grpSpPr>
          <a:xfrm>
            <a:off x="1036142" y="2906137"/>
            <a:ext cx="6581612" cy="1852766"/>
            <a:chOff x="1516806" y="2978122"/>
            <a:chExt cx="6581612" cy="1852766"/>
          </a:xfrm>
        </p:grpSpPr>
        <p:sp>
          <p:nvSpPr>
            <p:cNvPr id="9" name="テキスト ボックス 8"/>
            <p:cNvSpPr txBox="1"/>
            <p:nvPr/>
          </p:nvSpPr>
          <p:spPr>
            <a:xfrm>
              <a:off x="6298218" y="4461556"/>
              <a:ext cx="1800200" cy="369332"/>
            </a:xfrm>
            <a:prstGeom prst="rect">
              <a:avLst/>
            </a:prstGeom>
            <a:noFill/>
          </p:spPr>
          <p:txBody>
            <a:bodyPr wrap="square" rtlCol="0">
              <a:spAutoFit/>
            </a:bodyPr>
            <a:lstStyle/>
            <a:p>
              <a:pPr algn="ctr"/>
              <a:r>
                <a:rPr lang="en-US" altLang="ja-JP" dirty="0" smtClean="0"/>
                <a:t>(stern</a:t>
              </a:r>
              <a:r>
                <a:rPr lang="ja-JP" altLang="en-US" dirty="0" smtClean="0"/>
                <a:t>　</a:t>
              </a:r>
              <a:r>
                <a:rPr lang="en-US" altLang="ja-JP" dirty="0" smtClean="0"/>
                <a:t>1994)</a:t>
              </a:r>
              <a:endParaRPr kumimoji="1" lang="ja-JP" altLang="en-US" dirty="0"/>
            </a:p>
          </p:txBody>
        </p:sp>
        <p:sp>
          <p:nvSpPr>
            <p:cNvPr id="10" name="テキスト ボックス 9"/>
            <p:cNvSpPr txBox="1"/>
            <p:nvPr/>
          </p:nvSpPr>
          <p:spPr>
            <a:xfrm>
              <a:off x="1516806" y="2978122"/>
              <a:ext cx="5938686" cy="1774845"/>
            </a:xfrm>
            <a:prstGeom prst="rect">
              <a:avLst/>
            </a:prstGeom>
            <a:noFill/>
          </p:spPr>
          <p:txBody>
            <a:bodyPr wrap="square" rtlCol="0">
              <a:spAutoFit/>
            </a:bodyPr>
            <a:lstStyle/>
            <a:p>
              <a:pPr lvl="0">
                <a:spcBef>
                  <a:spcPts val="2000"/>
                </a:spcBef>
                <a:buClr>
                  <a:prstClr val="white">
                    <a:lumMod val="65000"/>
                  </a:prstClr>
                </a:buClr>
                <a:buSzPct val="90000"/>
              </a:pPr>
              <a:r>
                <a:rPr lang="ja-JP" altLang="en-US" sz="2400" dirty="0">
                  <a:solidFill>
                    <a:prstClr val="black">
                      <a:lumMod val="85000"/>
                      <a:lumOff val="15000"/>
                    </a:prstClr>
                  </a:solidFill>
                </a:rPr>
                <a:t>①個人を経験的な学習状況に引き込む</a:t>
              </a:r>
              <a:endParaRPr lang="en-US" altLang="ja-JP" sz="2400" dirty="0">
                <a:solidFill>
                  <a:prstClr val="black">
                    <a:lumMod val="85000"/>
                    <a:lumOff val="15000"/>
                  </a:prstClr>
                </a:solidFill>
              </a:endParaRPr>
            </a:p>
            <a:p>
              <a:pPr lvl="0">
                <a:spcBef>
                  <a:spcPts val="2000"/>
                </a:spcBef>
                <a:buClr>
                  <a:prstClr val="white">
                    <a:lumMod val="65000"/>
                  </a:prstClr>
                </a:buClr>
                <a:buSzPct val="90000"/>
              </a:pPr>
              <a:r>
                <a:rPr lang="ja-JP" altLang="en-US" sz="2800" b="1" u="sng" dirty="0">
                  <a:solidFill>
                    <a:schemeClr val="tx1">
                      <a:lumMod val="95000"/>
                      <a:lumOff val="5000"/>
                    </a:schemeClr>
                  </a:solidFill>
                </a:rPr>
                <a:t>②共感的な情動反応を生み出す</a:t>
              </a:r>
              <a:endParaRPr lang="en-US" altLang="ja-JP" sz="2800" b="1" u="sng" dirty="0">
                <a:solidFill>
                  <a:schemeClr val="tx1">
                    <a:lumMod val="95000"/>
                    <a:lumOff val="5000"/>
                  </a:schemeClr>
                </a:solidFill>
              </a:endParaRPr>
            </a:p>
            <a:p>
              <a:pPr lvl="0">
                <a:spcBef>
                  <a:spcPts val="2000"/>
                </a:spcBef>
                <a:buClr>
                  <a:prstClr val="white">
                    <a:lumMod val="65000"/>
                  </a:prstClr>
                </a:buClr>
                <a:buSzPct val="90000"/>
              </a:pPr>
              <a:r>
                <a:rPr lang="ja-JP" altLang="en-US" sz="2400" dirty="0">
                  <a:solidFill>
                    <a:prstClr val="black">
                      <a:lumMod val="85000"/>
                      <a:lumOff val="15000"/>
                    </a:prstClr>
                  </a:solidFill>
                </a:rPr>
                <a:t>③推論を刺激する</a:t>
              </a:r>
            </a:p>
          </p:txBody>
        </p:sp>
      </p:grpSp>
      <p:sp>
        <p:nvSpPr>
          <p:cNvPr id="7" name="対角する 2 つの角を切り取った四角形 6"/>
          <p:cNvSpPr/>
          <p:nvPr/>
        </p:nvSpPr>
        <p:spPr>
          <a:xfrm>
            <a:off x="605265" y="2718026"/>
            <a:ext cx="7567136" cy="2151073"/>
          </a:xfrm>
          <a:prstGeom prst="snip2Diag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15" name="グループ化 14"/>
          <p:cNvGrpSpPr/>
          <p:nvPr/>
        </p:nvGrpSpPr>
        <p:grpSpPr>
          <a:xfrm>
            <a:off x="1099423" y="5555860"/>
            <a:ext cx="6946778" cy="825468"/>
            <a:chOff x="946221" y="5604101"/>
            <a:chExt cx="6946778" cy="825468"/>
          </a:xfrm>
        </p:grpSpPr>
        <p:sp>
          <p:nvSpPr>
            <p:cNvPr id="13" name="テキスト ボックス 12"/>
            <p:cNvSpPr txBox="1"/>
            <p:nvPr/>
          </p:nvSpPr>
          <p:spPr>
            <a:xfrm>
              <a:off x="946221" y="5645274"/>
              <a:ext cx="6946778" cy="646331"/>
            </a:xfrm>
            <a:prstGeom prst="rect">
              <a:avLst/>
            </a:prstGeom>
            <a:noFill/>
          </p:spPr>
          <p:txBody>
            <a:bodyPr wrap="square" rtlCol="0">
              <a:spAutoFit/>
            </a:bodyPr>
            <a:lstStyle/>
            <a:p>
              <a:r>
                <a:rPr kumimoji="1" lang="ja-JP" altLang="en-U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物語によって 共感 を得られる</a:t>
              </a:r>
              <a:endParaRPr kumimoji="1" lang="ja-JP" altLang="en-U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円/楕円 7"/>
            <p:cNvSpPr/>
            <p:nvPr/>
          </p:nvSpPr>
          <p:spPr>
            <a:xfrm>
              <a:off x="3805066" y="5604101"/>
              <a:ext cx="1333812" cy="825468"/>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6" name="下矢印 15"/>
          <p:cNvSpPr/>
          <p:nvPr/>
        </p:nvSpPr>
        <p:spPr>
          <a:xfrm>
            <a:off x="3995936" y="4941168"/>
            <a:ext cx="612068" cy="576064"/>
          </a:xfrm>
          <a:prstGeom prst="down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086543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55577" y="2060848"/>
            <a:ext cx="4392488" cy="1368152"/>
          </a:xfrm>
          <a:prstGeom prst="rect">
            <a:avLst/>
          </a:prstGeom>
          <a:noFill/>
          <a:ln w="19050">
            <a:solidFill>
              <a:schemeClr val="tx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 name="タイトル 2"/>
          <p:cNvSpPr>
            <a:spLocks noGrp="1"/>
          </p:cNvSpPr>
          <p:nvPr>
            <p:ph type="title"/>
          </p:nvPr>
        </p:nvSpPr>
        <p:spPr/>
        <p:txBody>
          <a:bodyPr/>
          <a:lstStyle/>
          <a:p>
            <a:r>
              <a:rPr kumimoji="1" lang="ja-JP" altLang="en-US" dirty="0" smtClean="0"/>
              <a:t>研究の流れ</a:t>
            </a:r>
            <a:endParaRPr kumimoji="1" lang="ja-JP" altLang="en-US" dirty="0"/>
          </a:p>
        </p:txBody>
      </p:sp>
      <p:sp>
        <p:nvSpPr>
          <p:cNvPr id="2" name="コンテンツ プレースホルダー 1"/>
          <p:cNvSpPr>
            <a:spLocks noGrp="1"/>
          </p:cNvSpPr>
          <p:nvPr>
            <p:ph idx="1"/>
          </p:nvPr>
        </p:nvSpPr>
        <p:spPr>
          <a:xfrm>
            <a:off x="755576" y="2204866"/>
            <a:ext cx="7076747" cy="3992563"/>
          </a:xfrm>
        </p:spPr>
        <p:txBody>
          <a:bodyPr>
            <a:normAutofit/>
          </a:bodyPr>
          <a:lstStyle/>
          <a:p>
            <a:r>
              <a:rPr kumimoji="1" lang="ja-JP" altLang="en-US" sz="6600" dirty="0" smtClean="0"/>
              <a:t>問題意識</a:t>
            </a:r>
            <a:endParaRPr kumimoji="1" lang="en-US" altLang="ja-JP" sz="6600" dirty="0" smtClean="0"/>
          </a:p>
          <a:p>
            <a:r>
              <a:rPr lang="ja-JP" altLang="en-US" sz="4400" dirty="0" smtClean="0"/>
              <a:t>研究目的</a:t>
            </a:r>
            <a:endParaRPr lang="en-US" altLang="ja-JP" sz="4400" dirty="0" smtClean="0"/>
          </a:p>
          <a:p>
            <a:r>
              <a:rPr kumimoji="1" lang="ja-JP" altLang="en-US" sz="4400" dirty="0"/>
              <a:t>仮説</a:t>
            </a:r>
            <a:r>
              <a:rPr kumimoji="1" lang="ja-JP" altLang="en-US" sz="4400" dirty="0" smtClean="0"/>
              <a:t>の導出</a:t>
            </a:r>
            <a:endParaRPr kumimoji="1" lang="ja-JP" altLang="en-US" sz="4400"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2</a:t>
            </a:fld>
            <a:endParaRPr kumimoji="1" lang="ja-JP" altLang="en-US" dirty="0"/>
          </a:p>
        </p:txBody>
      </p:sp>
    </p:spTree>
    <p:extLst>
      <p:ext uri="{BB962C8B-B14F-4D97-AF65-F5344CB8AC3E}">
        <p14:creationId xmlns:p14="http://schemas.microsoft.com/office/powerpoint/2010/main" val="425174726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物語の効果②</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20</a:t>
            </a:fld>
            <a:endParaRPr kumimoji="1" lang="ja-JP" altLang="en-US" dirty="0"/>
          </a:p>
        </p:txBody>
      </p:sp>
      <p:pic>
        <p:nvPicPr>
          <p:cNvPr id="1026" name="Picture 2" descr="C:\Users\Jun\Desktop\10250360-mother-reading-a-book-with-childre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7844" y="4797152"/>
            <a:ext cx="2736304" cy="1983820"/>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3239852" y="3789040"/>
            <a:ext cx="2592288" cy="400110"/>
          </a:xfrm>
          <a:prstGeom prst="rect">
            <a:avLst/>
          </a:prstGeom>
          <a:ln>
            <a:solidFill>
              <a:srgbClr val="0070C0"/>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dirty="0" smtClean="0">
                <a:latin typeface="HGP創英角ﾎﾟｯﾌﾟ体" pitchFamily="50" charset="-128"/>
                <a:ea typeface="HGP創英角ﾎﾟｯﾌﾟ体" pitchFamily="50" charset="-128"/>
              </a:rPr>
              <a:t>「シンデレラ」の物語</a:t>
            </a:r>
            <a:r>
              <a:rPr kumimoji="1" lang="ja-JP" altLang="en-US" sz="2000" dirty="0" smtClean="0">
                <a:latin typeface="HGP創英角ﾎﾟｯﾌﾟ体" pitchFamily="50" charset="-128"/>
                <a:ea typeface="HGP創英角ﾎﾟｯﾌﾟ体" pitchFamily="50" charset="-128"/>
              </a:rPr>
              <a:t>　　</a:t>
            </a:r>
            <a:endParaRPr kumimoji="1" lang="ja-JP" altLang="en-US" sz="2000" dirty="0">
              <a:latin typeface="HGP創英角ﾎﾟｯﾌﾟ体" pitchFamily="50" charset="-128"/>
              <a:ea typeface="HGP創英角ﾎﾟｯﾌﾟ体" pitchFamily="50" charset="-128"/>
            </a:endParaRPr>
          </a:p>
        </p:txBody>
      </p:sp>
      <p:sp>
        <p:nvSpPr>
          <p:cNvPr id="6" name="テキスト ボックス 5"/>
          <p:cNvSpPr txBox="1"/>
          <p:nvPr/>
        </p:nvSpPr>
        <p:spPr>
          <a:xfrm>
            <a:off x="1211301" y="2317522"/>
            <a:ext cx="7105116" cy="967462"/>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3600" b="1" dirty="0" smtClean="0">
                <a:latin typeface="HGP教科書体" pitchFamily="18" charset="-128"/>
                <a:ea typeface="HGP教科書体" pitchFamily="18" charset="-128"/>
              </a:rPr>
              <a:t>世界観</a:t>
            </a:r>
            <a:endParaRPr kumimoji="1" lang="en-US" altLang="ja-JP" sz="2000" b="1" dirty="0" smtClean="0">
              <a:latin typeface="HGP教科書体" pitchFamily="18" charset="-128"/>
              <a:ea typeface="HGP教科書体" pitchFamily="18" charset="-128"/>
            </a:endParaRPr>
          </a:p>
          <a:p>
            <a:pPr algn="ctr"/>
            <a:r>
              <a:rPr lang="ja-JP" altLang="en-US" sz="2000" b="1" dirty="0" smtClean="0">
                <a:latin typeface="HGP教科書体" pitchFamily="18" charset="-128"/>
                <a:ea typeface="HGP教科書体" pitchFamily="18" charset="-128"/>
              </a:rPr>
              <a:t>「苦労してもきれいな心を持ち続けていれば幸せは訪れる」</a:t>
            </a:r>
            <a:endParaRPr kumimoji="1" lang="ja-JP" altLang="en-US" sz="2000" b="1" dirty="0">
              <a:latin typeface="HGP教科書体" pitchFamily="18" charset="-128"/>
              <a:ea typeface="HGP教科書体" pitchFamily="18" charset="-128"/>
            </a:endParaRPr>
          </a:p>
        </p:txBody>
      </p:sp>
      <p:sp>
        <p:nvSpPr>
          <p:cNvPr id="20" name="右カーブ矢印 19"/>
          <p:cNvSpPr/>
          <p:nvPr/>
        </p:nvSpPr>
        <p:spPr>
          <a:xfrm flipV="1">
            <a:off x="1842716" y="4024171"/>
            <a:ext cx="1008112" cy="1800200"/>
          </a:xfrm>
          <a:prstGeom prst="curvedRight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ボックス 20"/>
          <p:cNvSpPr txBox="1"/>
          <p:nvPr/>
        </p:nvSpPr>
        <p:spPr>
          <a:xfrm>
            <a:off x="755577" y="4324107"/>
            <a:ext cx="800219" cy="1200328"/>
          </a:xfrm>
          <a:prstGeom prst="rect">
            <a:avLst/>
          </a:prstGeom>
          <a:noFill/>
        </p:spPr>
        <p:txBody>
          <a:bodyPr wrap="none" rtlCol="0">
            <a:spAutoFit/>
          </a:bodyPr>
          <a:lstStyle/>
          <a:p>
            <a:r>
              <a:rPr kumimoji="1" lang="ja-JP" altLang="en-US" sz="2400" dirty="0" smtClean="0">
                <a:solidFill>
                  <a:srgbClr val="FF0000"/>
                </a:solidFill>
                <a:latin typeface="HGP創英角ﾎﾟｯﾌﾟ体" pitchFamily="50" charset="-128"/>
                <a:ea typeface="HGP創英角ﾎﾟｯﾌﾟ体" pitchFamily="50" charset="-128"/>
              </a:rPr>
              <a:t>共感</a:t>
            </a:r>
            <a:endParaRPr kumimoji="1" lang="en-US" altLang="ja-JP" sz="2400" dirty="0" smtClean="0">
              <a:solidFill>
                <a:srgbClr val="FF0000"/>
              </a:solidFill>
              <a:latin typeface="HGP創英角ﾎﾟｯﾌﾟ体" pitchFamily="50" charset="-128"/>
              <a:ea typeface="HGP創英角ﾎﾟｯﾌﾟ体" pitchFamily="50" charset="-128"/>
            </a:endParaRPr>
          </a:p>
          <a:p>
            <a:endParaRPr lang="en-US" altLang="ja-JP" sz="2400" dirty="0">
              <a:solidFill>
                <a:srgbClr val="FF0000"/>
              </a:solidFill>
              <a:latin typeface="HGP創英角ﾎﾟｯﾌﾟ体" pitchFamily="50" charset="-128"/>
              <a:ea typeface="HGP創英角ﾎﾟｯﾌﾟ体" pitchFamily="50" charset="-128"/>
            </a:endParaRPr>
          </a:p>
          <a:p>
            <a:r>
              <a:rPr kumimoji="1" lang="ja-JP" altLang="en-US" sz="2400" dirty="0" smtClean="0">
                <a:solidFill>
                  <a:srgbClr val="FF0000"/>
                </a:solidFill>
                <a:latin typeface="HGP創英角ﾎﾟｯﾌﾟ体" pitchFamily="50" charset="-128"/>
                <a:ea typeface="HGP創英角ﾎﾟｯﾌﾟ体" pitchFamily="50" charset="-128"/>
              </a:rPr>
              <a:t>感動</a:t>
            </a:r>
            <a:endParaRPr kumimoji="1" lang="en-US" altLang="ja-JP" sz="2400" dirty="0" smtClean="0">
              <a:solidFill>
                <a:srgbClr val="FF0000"/>
              </a:solidFill>
              <a:latin typeface="HGP創英角ﾎﾟｯﾌﾟ体" pitchFamily="50" charset="-128"/>
              <a:ea typeface="HGP創英角ﾎﾟｯﾌﾟ体" pitchFamily="50" charset="-128"/>
            </a:endParaRPr>
          </a:p>
        </p:txBody>
      </p:sp>
      <p:sp>
        <p:nvSpPr>
          <p:cNvPr id="22" name="下矢印 21"/>
          <p:cNvSpPr/>
          <p:nvPr/>
        </p:nvSpPr>
        <p:spPr>
          <a:xfrm>
            <a:off x="4355975" y="4365104"/>
            <a:ext cx="360040" cy="329030"/>
          </a:xfrm>
          <a:prstGeom prst="down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4355975" y="3407723"/>
            <a:ext cx="360040" cy="329030"/>
          </a:xfrm>
          <a:prstGeom prst="downArrow">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屈折矢印 6"/>
          <p:cNvSpPr/>
          <p:nvPr/>
        </p:nvSpPr>
        <p:spPr>
          <a:xfrm>
            <a:off x="6329320" y="3624863"/>
            <a:ext cx="1411033" cy="2344581"/>
          </a:xfrm>
          <a:prstGeom prst="bentUpArrow">
            <a:avLst>
              <a:gd name="adj1" fmla="val 25000"/>
              <a:gd name="adj2" fmla="val 25789"/>
              <a:gd name="adj3" fmla="val 25000"/>
            </a:avLst>
          </a:prstGeom>
          <a:solidFill>
            <a:srgbClr val="E4FDD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7884363" y="4497767"/>
            <a:ext cx="1107996" cy="646331"/>
          </a:xfrm>
          <a:prstGeom prst="rect">
            <a:avLst/>
          </a:prstGeom>
          <a:noFill/>
        </p:spPr>
        <p:txBody>
          <a:bodyPr wrap="none" rtlCol="0">
            <a:spAutoFit/>
          </a:bodyPr>
          <a:lstStyle/>
          <a:p>
            <a:r>
              <a:rPr kumimoji="1" lang="ja-JP" altLang="en-US" sz="3600" b="1" dirty="0" smtClean="0">
                <a:solidFill>
                  <a:srgbClr val="FF0000"/>
                </a:solidFill>
              </a:rPr>
              <a:t>理解</a:t>
            </a:r>
            <a:endParaRPr kumimoji="1" lang="ja-JP" altLang="en-US" sz="3600" b="1" dirty="0">
              <a:solidFill>
                <a:srgbClr val="FF0000"/>
              </a:solidFill>
            </a:endParaRPr>
          </a:p>
        </p:txBody>
      </p:sp>
      <p:sp>
        <p:nvSpPr>
          <p:cNvPr id="10" name="テキスト ボックス 9"/>
          <p:cNvSpPr txBox="1"/>
          <p:nvPr/>
        </p:nvSpPr>
        <p:spPr>
          <a:xfrm>
            <a:off x="6948265" y="6309320"/>
            <a:ext cx="1398790" cy="369332"/>
          </a:xfrm>
          <a:prstGeom prst="rect">
            <a:avLst/>
          </a:prstGeom>
          <a:noFill/>
        </p:spPr>
        <p:txBody>
          <a:bodyPr wrap="none" rtlCol="0">
            <a:spAutoFit/>
          </a:bodyPr>
          <a:lstStyle/>
          <a:p>
            <a:r>
              <a:rPr kumimoji="1" lang="ja-JP" altLang="en-US" dirty="0" smtClean="0"/>
              <a:t>福田</a:t>
            </a:r>
            <a:r>
              <a:rPr lang="ja-JP" altLang="en-US" dirty="0"/>
              <a:t> </a:t>
            </a:r>
            <a:r>
              <a:rPr lang="en-US" altLang="ja-JP" dirty="0" smtClean="0"/>
              <a:t>(</a:t>
            </a:r>
            <a:r>
              <a:rPr kumimoji="1" lang="en-US" altLang="ja-JP" dirty="0" smtClean="0"/>
              <a:t>2004</a:t>
            </a:r>
            <a:r>
              <a:rPr lang="en-US" altLang="ja-JP" dirty="0"/>
              <a:t>)</a:t>
            </a:r>
            <a:endParaRPr kumimoji="1" lang="ja-JP" altLang="en-US" dirty="0"/>
          </a:p>
        </p:txBody>
      </p:sp>
      <p:sp>
        <p:nvSpPr>
          <p:cNvPr id="13" name="テキスト ボックス 12"/>
          <p:cNvSpPr txBox="1"/>
          <p:nvPr/>
        </p:nvSpPr>
        <p:spPr>
          <a:xfrm>
            <a:off x="127670" y="1778413"/>
            <a:ext cx="2932162" cy="539111"/>
          </a:xfrm>
          <a:prstGeom prst="rect">
            <a:avLst/>
          </a:prstGeom>
          <a:noFill/>
        </p:spPr>
        <p:txBody>
          <a:bodyPr wrap="square" rtlCol="0">
            <a:spAutoFit/>
          </a:bodyPr>
          <a:lstStyle/>
          <a:p>
            <a:r>
              <a:rPr kumimoji="1" lang="ja-JP" altLang="en-US" sz="2800" dirty="0" smtClean="0"/>
              <a:t>例えば・・・</a:t>
            </a:r>
            <a:endParaRPr kumimoji="1" lang="ja-JP" altLang="en-US" sz="2800" dirty="0"/>
          </a:p>
        </p:txBody>
      </p:sp>
    </p:spTree>
    <p:extLst>
      <p:ext uri="{BB962C8B-B14F-4D97-AF65-F5344CB8AC3E}">
        <p14:creationId xmlns:p14="http://schemas.microsoft.com/office/powerpoint/2010/main" val="245063777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21</a:t>
            </a:fld>
            <a:endParaRPr kumimoji="1" lang="ja-JP" altLang="en-US" dirty="0"/>
          </a:p>
        </p:txBody>
      </p:sp>
      <p:sp>
        <p:nvSpPr>
          <p:cNvPr id="5" name="テキスト ボックス 4"/>
          <p:cNvSpPr txBox="1"/>
          <p:nvPr/>
        </p:nvSpPr>
        <p:spPr>
          <a:xfrm>
            <a:off x="683568" y="3429000"/>
            <a:ext cx="7704856" cy="1754326"/>
          </a:xfrm>
          <a:prstGeom prst="rect">
            <a:avLst/>
          </a:prstGeom>
          <a:noFill/>
        </p:spPr>
        <p:txBody>
          <a:bodyPr wrap="square" rtlCol="0">
            <a:spAutoFit/>
          </a:bodyPr>
          <a:lstStyle/>
          <a:p>
            <a:pPr algn="ctr"/>
            <a:r>
              <a:rPr kumimoji="1" lang="ja-JP" altLang="en-US" sz="3600" dirty="0" smtClean="0"/>
              <a:t>企業</a:t>
            </a:r>
            <a:r>
              <a:rPr kumimoji="1" lang="en-US" altLang="ja-JP" sz="3600" dirty="0" smtClean="0"/>
              <a:t>CM</a:t>
            </a:r>
            <a:r>
              <a:rPr kumimoji="1" lang="ja-JP" altLang="en-US" sz="3600" dirty="0" smtClean="0"/>
              <a:t>の物語に共感することで</a:t>
            </a:r>
            <a:endParaRPr kumimoji="1" lang="en-US" altLang="ja-JP" sz="3600" dirty="0" smtClean="0"/>
          </a:p>
          <a:p>
            <a:pPr algn="ctr"/>
            <a:endParaRPr kumimoji="1" lang="en-US" altLang="ja-JP" sz="3600" dirty="0" smtClean="0"/>
          </a:p>
          <a:p>
            <a:pPr algn="ctr"/>
            <a:r>
              <a:rPr kumimoji="1" lang="ja-JP" altLang="en-US" sz="3600" dirty="0" smtClean="0"/>
              <a:t>企業の価値を理解する事につながる</a:t>
            </a:r>
            <a:endParaRPr kumimoji="1" lang="ja-JP" altLang="en-US" sz="3600" dirty="0"/>
          </a:p>
        </p:txBody>
      </p:sp>
      <p:sp>
        <p:nvSpPr>
          <p:cNvPr id="6" name="角丸四角形 5"/>
          <p:cNvSpPr/>
          <p:nvPr/>
        </p:nvSpPr>
        <p:spPr>
          <a:xfrm>
            <a:off x="611561" y="2708920"/>
            <a:ext cx="8136904" cy="3312368"/>
          </a:xfrm>
          <a:prstGeom prst="roundRect">
            <a:avLst/>
          </a:prstGeom>
          <a:noFill/>
          <a:ln w="508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5282357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物語の効果②</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22</a:t>
            </a:fld>
            <a:endParaRPr kumimoji="1" lang="ja-JP" altLang="en-US" dirty="0"/>
          </a:p>
        </p:txBody>
      </p:sp>
      <p:sp>
        <p:nvSpPr>
          <p:cNvPr id="5" name="テキスト ボックス 4"/>
          <p:cNvSpPr txBox="1"/>
          <p:nvPr/>
        </p:nvSpPr>
        <p:spPr>
          <a:xfrm>
            <a:off x="521263" y="2060848"/>
            <a:ext cx="6336704" cy="523220"/>
          </a:xfrm>
          <a:prstGeom prst="rect">
            <a:avLst/>
          </a:prstGeom>
          <a:noFill/>
        </p:spPr>
        <p:txBody>
          <a:bodyPr wrap="square" rtlCol="0">
            <a:spAutoFit/>
          </a:bodyPr>
          <a:lstStyle/>
          <a:p>
            <a:r>
              <a:rPr kumimoji="1" lang="ja-JP" altLang="en-US" sz="2800" dirty="0" smtClean="0"/>
              <a:t>広告主が物語を使って広告を行う理由</a:t>
            </a:r>
            <a:endParaRPr kumimoji="1" lang="ja-JP" altLang="en-US" sz="2800" dirty="0"/>
          </a:p>
        </p:txBody>
      </p:sp>
      <p:grpSp>
        <p:nvGrpSpPr>
          <p:cNvPr id="12" name="グループ化 11"/>
          <p:cNvGrpSpPr/>
          <p:nvPr/>
        </p:nvGrpSpPr>
        <p:grpSpPr>
          <a:xfrm>
            <a:off x="707687" y="2647285"/>
            <a:ext cx="7704856" cy="2348808"/>
            <a:chOff x="886333" y="2647283"/>
            <a:chExt cx="7704856" cy="2604723"/>
          </a:xfrm>
        </p:grpSpPr>
        <p:sp>
          <p:nvSpPr>
            <p:cNvPr id="6" name="テキスト ボックス 5"/>
            <p:cNvSpPr txBox="1"/>
            <p:nvPr/>
          </p:nvSpPr>
          <p:spPr>
            <a:xfrm>
              <a:off x="1102357" y="2780928"/>
              <a:ext cx="7272808" cy="1877207"/>
            </a:xfrm>
            <a:prstGeom prst="rect">
              <a:avLst/>
            </a:prstGeom>
            <a:noFill/>
          </p:spPr>
          <p:txBody>
            <a:bodyPr wrap="square" rtlCol="0">
              <a:spAutoFit/>
            </a:bodyPr>
            <a:lstStyle/>
            <a:p>
              <a:r>
                <a:rPr kumimoji="1" lang="ja-JP" altLang="en-US" sz="2400" dirty="0" smtClean="0"/>
                <a:t>①広告に接触する人を、その中に引きこむ</a:t>
              </a:r>
              <a:endParaRPr kumimoji="1" lang="en-US" altLang="ja-JP" sz="2400" dirty="0" smtClean="0"/>
            </a:p>
            <a:p>
              <a:r>
                <a:rPr lang="ja-JP" altLang="en-US" sz="2400" dirty="0"/>
                <a:t>　</a:t>
              </a:r>
              <a:r>
                <a:rPr kumimoji="1" lang="ja-JP" altLang="en-US" sz="2400" dirty="0" smtClean="0"/>
                <a:t>ことによって</a:t>
              </a:r>
              <a:r>
                <a:rPr kumimoji="1" lang="ja-JP" altLang="en-US" sz="3200" b="1" u="sng" dirty="0" smtClean="0"/>
                <a:t>擬似的に経験</a:t>
              </a:r>
              <a:r>
                <a:rPr kumimoji="1" lang="ja-JP" altLang="en-US" sz="2400" dirty="0" smtClean="0"/>
                <a:t>できること</a:t>
              </a:r>
              <a:endParaRPr kumimoji="1" lang="en-US" altLang="ja-JP" sz="2400" dirty="0" smtClean="0"/>
            </a:p>
            <a:p>
              <a:endParaRPr kumimoji="1" lang="en-US" altLang="ja-JP" sz="2400" dirty="0" smtClean="0"/>
            </a:p>
            <a:p>
              <a:r>
                <a:rPr lang="ja-JP" altLang="en-US" sz="2400" dirty="0" smtClean="0"/>
                <a:t>②感情や情動に関するメッセージを伝えられること</a:t>
              </a:r>
              <a:endParaRPr kumimoji="1" lang="ja-JP" altLang="en-US" sz="2400" dirty="0"/>
            </a:p>
          </p:txBody>
        </p:sp>
        <p:sp>
          <p:nvSpPr>
            <p:cNvPr id="8" name="テキスト ボックス 7"/>
            <p:cNvSpPr txBox="1"/>
            <p:nvPr/>
          </p:nvSpPr>
          <p:spPr>
            <a:xfrm>
              <a:off x="5773166" y="4535254"/>
              <a:ext cx="2814075" cy="716752"/>
            </a:xfrm>
            <a:prstGeom prst="rect">
              <a:avLst/>
            </a:prstGeom>
            <a:noFill/>
          </p:spPr>
          <p:txBody>
            <a:bodyPr wrap="square" rtlCol="0">
              <a:spAutoFit/>
            </a:bodyPr>
            <a:lstStyle/>
            <a:p>
              <a:pPr algn="ctr"/>
              <a:r>
                <a:rPr lang="en-US" altLang="ja-JP" dirty="0" smtClean="0"/>
                <a:t>(</a:t>
              </a:r>
              <a:r>
                <a:rPr lang="en-US" altLang="ja-JP" dirty="0" err="1" smtClean="0"/>
                <a:t>Deighton</a:t>
              </a:r>
              <a:r>
                <a:rPr lang="ja-JP" altLang="en-US" dirty="0"/>
                <a:t> </a:t>
              </a:r>
              <a:r>
                <a:rPr lang="en-US" altLang="ja-JP" dirty="0" smtClean="0"/>
                <a:t>&amp; Hoch</a:t>
              </a:r>
              <a:r>
                <a:rPr lang="ja-JP" altLang="en-US" dirty="0" smtClean="0"/>
                <a:t>　</a:t>
              </a:r>
              <a:r>
                <a:rPr lang="en-US" altLang="ja-JP" dirty="0" smtClean="0"/>
                <a:t>1993)</a:t>
              </a:r>
              <a:endParaRPr kumimoji="1" lang="ja-JP" altLang="en-US" dirty="0"/>
            </a:p>
          </p:txBody>
        </p:sp>
        <p:sp>
          <p:nvSpPr>
            <p:cNvPr id="10" name="対角する 2 つの角を切り取った四角形 9"/>
            <p:cNvSpPr/>
            <p:nvPr/>
          </p:nvSpPr>
          <p:spPr>
            <a:xfrm>
              <a:off x="886333" y="2647283"/>
              <a:ext cx="7704856" cy="2304255"/>
            </a:xfrm>
            <a:prstGeom prst="snip2Diag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13" name="角丸四角形吹き出し 12"/>
          <p:cNvSpPr/>
          <p:nvPr/>
        </p:nvSpPr>
        <p:spPr>
          <a:xfrm>
            <a:off x="508404" y="5013176"/>
            <a:ext cx="6150280" cy="1512168"/>
          </a:xfrm>
          <a:prstGeom prst="wedgeRoundRectCallout">
            <a:avLst>
              <a:gd name="adj1" fmla="val 65821"/>
              <a:gd name="adj2" fmla="val -4183"/>
              <a:gd name="adj3"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2400" dirty="0" smtClean="0"/>
              <a:t>K</a:t>
            </a:r>
            <a:r>
              <a:rPr lang="ja-JP" altLang="en-US" sz="2400" dirty="0" smtClean="0">
                <a:solidFill>
                  <a:schemeClr val="tx1">
                    <a:lumMod val="95000"/>
                    <a:lumOff val="5000"/>
                  </a:schemeClr>
                </a:solidFill>
              </a:rPr>
              <a:t>擬似的に経験する内容が</a:t>
            </a:r>
            <a:endParaRPr lang="en-US" altLang="ja-JP" sz="2400" dirty="0" smtClean="0">
              <a:solidFill>
                <a:schemeClr val="tx1">
                  <a:lumMod val="95000"/>
                  <a:lumOff val="5000"/>
                </a:schemeClr>
              </a:solidFill>
            </a:endParaRPr>
          </a:p>
          <a:p>
            <a:pPr algn="ctr"/>
            <a:r>
              <a:rPr lang="ja-JP" altLang="en-US" sz="2400" dirty="0" smtClean="0">
                <a:solidFill>
                  <a:schemeClr val="tx1">
                    <a:lumMod val="95000"/>
                    <a:lumOff val="5000"/>
                  </a:schemeClr>
                </a:solidFill>
              </a:rPr>
              <a:t>過去の経験の記憶と一致すれば、</a:t>
            </a:r>
            <a:endParaRPr lang="en-US" altLang="ja-JP" sz="2400" dirty="0" smtClean="0">
              <a:solidFill>
                <a:schemeClr val="tx1">
                  <a:lumMod val="95000"/>
                  <a:lumOff val="5000"/>
                </a:schemeClr>
              </a:solidFill>
            </a:endParaRPr>
          </a:p>
          <a:p>
            <a:pPr algn="ctr"/>
            <a:r>
              <a:rPr lang="ja-JP" altLang="en-US" sz="2400" dirty="0" smtClean="0">
                <a:solidFill>
                  <a:schemeClr val="tx1">
                    <a:lumMod val="95000"/>
                    <a:lumOff val="5000"/>
                  </a:schemeClr>
                </a:solidFill>
              </a:rPr>
              <a:t>より理解の度合いが高まるのではないか？</a:t>
            </a:r>
            <a:endParaRPr kumimoji="1" lang="ja-JP" altLang="en-US" sz="2400" dirty="0"/>
          </a:p>
        </p:txBody>
      </p:sp>
      <p:pic>
        <p:nvPicPr>
          <p:cNvPr id="3074" name="Picture 2" descr="C:\Users\naotaka\AppData\Local\Microsoft\Windows\Temporary Internet Files\Content.IE5\VDXKVAVL\MC90022933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2360" y="5044759"/>
            <a:ext cx="1104526" cy="1621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851525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23</a:t>
            </a:fld>
            <a:endParaRPr kumimoji="1" lang="ja-JP" altLang="en-US" dirty="0"/>
          </a:p>
        </p:txBody>
      </p:sp>
      <p:sp>
        <p:nvSpPr>
          <p:cNvPr id="6" name="テキスト ボックス 5"/>
          <p:cNvSpPr txBox="1"/>
          <p:nvPr/>
        </p:nvSpPr>
        <p:spPr>
          <a:xfrm>
            <a:off x="601117" y="2996954"/>
            <a:ext cx="8065029" cy="2554545"/>
          </a:xfrm>
          <a:prstGeom prst="rect">
            <a:avLst/>
          </a:prstGeom>
          <a:noFill/>
        </p:spPr>
        <p:txBody>
          <a:bodyPr wrap="square" rtlCol="0">
            <a:spAutoFit/>
          </a:bodyPr>
          <a:lstStyle/>
          <a:p>
            <a:pPr algn="ctr"/>
            <a:r>
              <a:rPr lang="ja-JP" altLang="en-US" sz="3200" dirty="0"/>
              <a:t>過去に</a:t>
            </a:r>
            <a:r>
              <a:rPr kumimoji="1" lang="ja-JP" altLang="en-US" sz="3200" dirty="0" smtClean="0"/>
              <a:t>経験した記憶の内容が</a:t>
            </a:r>
            <a:endParaRPr kumimoji="1" lang="en-US" altLang="ja-JP" sz="3200" dirty="0" smtClean="0"/>
          </a:p>
          <a:p>
            <a:pPr algn="ctr"/>
            <a:endParaRPr kumimoji="1" lang="en-US" altLang="ja-JP" sz="3200" dirty="0" smtClean="0"/>
          </a:p>
          <a:p>
            <a:pPr algn="ctr"/>
            <a:r>
              <a:rPr kumimoji="1" lang="ja-JP" altLang="en-US" sz="3200" dirty="0" smtClean="0"/>
              <a:t>企業</a:t>
            </a:r>
            <a:r>
              <a:rPr kumimoji="1" lang="en-US" altLang="ja-JP" sz="3200" dirty="0" smtClean="0"/>
              <a:t>CM</a:t>
            </a:r>
            <a:r>
              <a:rPr lang="ja-JP" altLang="en-US" sz="3200" dirty="0" smtClean="0"/>
              <a:t>の物語と一致することで</a:t>
            </a:r>
            <a:endParaRPr lang="en-US" altLang="ja-JP" sz="3200" dirty="0" smtClean="0"/>
          </a:p>
          <a:p>
            <a:pPr algn="ctr"/>
            <a:endParaRPr lang="en-US" altLang="ja-JP" sz="3200" dirty="0" smtClean="0"/>
          </a:p>
          <a:p>
            <a:pPr algn="ctr"/>
            <a:r>
              <a:rPr lang="ja-JP" altLang="en-US" sz="3200" dirty="0" smtClean="0"/>
              <a:t>さらに企業の価値への理解につながる</a:t>
            </a:r>
            <a:endParaRPr kumimoji="1" lang="ja-JP" altLang="en-US" sz="3200" dirty="0"/>
          </a:p>
        </p:txBody>
      </p:sp>
      <p:sp>
        <p:nvSpPr>
          <p:cNvPr id="7" name="角丸四角形 6"/>
          <p:cNvSpPr/>
          <p:nvPr/>
        </p:nvSpPr>
        <p:spPr>
          <a:xfrm>
            <a:off x="755577" y="2636912"/>
            <a:ext cx="7910569" cy="3528392"/>
          </a:xfrm>
          <a:prstGeom prst="roundRect">
            <a:avLst/>
          </a:prstGeom>
          <a:noFill/>
          <a:ln w="508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9461811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 2"/>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24</a:t>
            </a:fld>
            <a:endParaRPr lang="ja-JP" altLang="en-US" dirty="0">
              <a:solidFill>
                <a:prstClr val="black">
                  <a:lumMod val="85000"/>
                  <a:lumOff val="15000"/>
                </a:prstClr>
              </a:solidFill>
            </a:endParaRPr>
          </a:p>
        </p:txBody>
      </p:sp>
      <p:sp>
        <p:nvSpPr>
          <p:cNvPr id="7" name="正方形/長方形 6"/>
          <p:cNvSpPr/>
          <p:nvPr/>
        </p:nvSpPr>
        <p:spPr>
          <a:xfrm>
            <a:off x="706794" y="4791483"/>
            <a:ext cx="8437206" cy="646331"/>
          </a:xfrm>
          <a:prstGeom prst="rect">
            <a:avLst/>
          </a:prstGeom>
        </p:spPr>
        <p:txBody>
          <a:bodyPr wrap="square">
            <a:spAutoFit/>
          </a:bodyPr>
          <a:lstStyle/>
          <a:p>
            <a:endParaRPr lang="en-US" altLang="ja-JP" dirty="0" smtClean="0">
              <a:solidFill>
                <a:prstClr val="black"/>
              </a:solidFill>
            </a:endParaRPr>
          </a:p>
          <a:p>
            <a:endParaRPr lang="ja-JP" altLang="en-US" dirty="0">
              <a:solidFill>
                <a:prstClr val="black"/>
              </a:solidFill>
            </a:endParaRPr>
          </a:p>
        </p:txBody>
      </p:sp>
      <p:sp>
        <p:nvSpPr>
          <p:cNvPr id="2" name="テキスト ボックス 1"/>
          <p:cNvSpPr txBox="1"/>
          <p:nvPr/>
        </p:nvSpPr>
        <p:spPr>
          <a:xfrm>
            <a:off x="167126" y="1844824"/>
            <a:ext cx="8976874" cy="5078314"/>
          </a:xfrm>
          <a:prstGeom prst="rect">
            <a:avLst/>
          </a:prstGeom>
          <a:noFill/>
        </p:spPr>
        <p:txBody>
          <a:bodyPr wrap="square" rtlCol="0">
            <a:spAutoFit/>
          </a:bodyPr>
          <a:lstStyle/>
          <a:p>
            <a:r>
              <a:rPr lang="ja-JP" altLang="ja-JP" dirty="0"/>
              <a:t>青木幸弘（</a:t>
            </a:r>
            <a:r>
              <a:rPr lang="en-US" altLang="ja-JP" dirty="0"/>
              <a:t>2011</a:t>
            </a:r>
            <a:r>
              <a:rPr lang="ja-JP" altLang="ja-JP" dirty="0"/>
              <a:t>）『価値共創時代のブランド戦略』ミネルヴァ出版</a:t>
            </a:r>
            <a:r>
              <a:rPr lang="en-US" altLang="ja-JP" dirty="0"/>
              <a:t/>
            </a:r>
            <a:br>
              <a:rPr lang="en-US" altLang="ja-JP" dirty="0"/>
            </a:br>
            <a:r>
              <a:rPr lang="ja-JP" altLang="ja-JP" dirty="0"/>
              <a:t>恩蔵直人（</a:t>
            </a:r>
            <a:r>
              <a:rPr lang="en-US" altLang="ja-JP" dirty="0"/>
              <a:t>2007</a:t>
            </a:r>
            <a:r>
              <a:rPr lang="ja-JP" altLang="ja-JP" dirty="0"/>
              <a:t>）『コモディティ化市場のマーケティング論理』有斐閣</a:t>
            </a:r>
            <a:r>
              <a:rPr lang="en-US" altLang="ja-JP" dirty="0"/>
              <a:t/>
            </a:r>
            <a:br>
              <a:rPr lang="en-US" altLang="ja-JP" dirty="0"/>
            </a:br>
            <a:r>
              <a:rPr lang="ja-JP" altLang="ja-JP" dirty="0"/>
              <a:t>嶋村和恵</a:t>
            </a:r>
            <a:r>
              <a:rPr lang="en-US" altLang="ja-JP" dirty="0"/>
              <a:t>  (2006) </a:t>
            </a:r>
            <a:r>
              <a:rPr lang="ja-JP" altLang="ja-JP" dirty="0"/>
              <a:t>『新しい広告』電通</a:t>
            </a:r>
          </a:p>
          <a:p>
            <a:r>
              <a:rPr lang="ja-JP" altLang="ja-JP" dirty="0"/>
              <a:t>田中洋（</a:t>
            </a:r>
            <a:r>
              <a:rPr lang="en-US" altLang="ja-JP" dirty="0"/>
              <a:t>2008</a:t>
            </a:r>
            <a:r>
              <a:rPr lang="ja-JP" altLang="ja-JP" dirty="0"/>
              <a:t>）『消費者行動論体系』中央経済社</a:t>
            </a:r>
          </a:p>
          <a:p>
            <a:r>
              <a:rPr lang="ja-JP" altLang="ja-JP" dirty="0"/>
              <a:t>田中洋、仁科貞</a:t>
            </a:r>
            <a:r>
              <a:rPr lang="ja-JP" altLang="ja-JP" dirty="0" smtClean="0"/>
              <a:t>文</a:t>
            </a:r>
            <a:r>
              <a:rPr lang="ja-JP" altLang="en-US" dirty="0" smtClean="0"/>
              <a:t>　</a:t>
            </a:r>
            <a:r>
              <a:rPr lang="en-US" altLang="ja-JP" dirty="0" smtClean="0"/>
              <a:t>(</a:t>
            </a:r>
            <a:r>
              <a:rPr lang="en-US" altLang="ja-JP" dirty="0"/>
              <a:t>2007)</a:t>
            </a:r>
            <a:r>
              <a:rPr lang="ja-JP" altLang="ja-JP" dirty="0"/>
              <a:t>『広告心理』電通</a:t>
            </a:r>
          </a:p>
          <a:p>
            <a:r>
              <a:rPr lang="ja-JP" altLang="ja-JP" dirty="0"/>
              <a:t>塚本聡彦（</a:t>
            </a:r>
            <a:r>
              <a:rPr lang="en-US" altLang="ja-JP" dirty="0"/>
              <a:t>2010</a:t>
            </a:r>
            <a:r>
              <a:rPr lang="ja-JP" altLang="ja-JP" dirty="0"/>
              <a:t>）『２０１２　基礎から学べる広告の総合講座』日本経済新聞出版社</a:t>
            </a:r>
          </a:p>
          <a:p>
            <a:r>
              <a:rPr lang="ja-JP" altLang="ja-JP" dirty="0"/>
              <a:t>延岡健太郎（</a:t>
            </a:r>
            <a:r>
              <a:rPr lang="en-US" altLang="ja-JP" dirty="0"/>
              <a:t>2011</a:t>
            </a:r>
            <a:r>
              <a:rPr lang="ja-JP" altLang="ja-JP" dirty="0"/>
              <a:t>）『価値づくり経営の論理』日本経済新聞出版社</a:t>
            </a:r>
          </a:p>
          <a:p>
            <a:r>
              <a:rPr lang="ja-JP" altLang="ja-JP" dirty="0"/>
              <a:t>藤田真文（</a:t>
            </a:r>
            <a:r>
              <a:rPr lang="en-US" altLang="ja-JP" dirty="0"/>
              <a:t>2006</a:t>
            </a:r>
            <a:r>
              <a:rPr lang="ja-JP" altLang="ja-JP" dirty="0"/>
              <a:t>）『ギフト，再配達</a:t>
            </a:r>
            <a:r>
              <a:rPr lang="en-US" altLang="ja-JP" dirty="0"/>
              <a:t> ―</a:t>
            </a:r>
            <a:r>
              <a:rPr lang="ja-JP" altLang="ja-JP" dirty="0"/>
              <a:t>テレビ・テクスト分析入門』，せりか書房．</a:t>
            </a:r>
          </a:p>
          <a:p>
            <a:r>
              <a:rPr lang="ja-JP" altLang="ja-JP" dirty="0"/>
              <a:t>牧田幸裕（</a:t>
            </a:r>
            <a:r>
              <a:rPr lang="en-US" altLang="ja-JP" dirty="0"/>
              <a:t>2010</a:t>
            </a:r>
            <a:r>
              <a:rPr lang="ja-JP" altLang="ja-JP" dirty="0"/>
              <a:t>）『まだまだ続く価格「破壊</a:t>
            </a:r>
            <a:r>
              <a:rPr lang="ja-JP" altLang="ja-JP" dirty="0" smtClean="0"/>
              <a:t>」「</a:t>
            </a:r>
            <a:r>
              <a:rPr lang="ja-JP" altLang="ja-JP" dirty="0"/>
              <a:t>機能的価値」から「情緒的価値」へ』</a:t>
            </a:r>
            <a:r>
              <a:rPr lang="en-US" altLang="ja-JP" dirty="0"/>
              <a:t>NOMA</a:t>
            </a:r>
            <a:r>
              <a:rPr lang="ja-JP" altLang="ja-JP" dirty="0"/>
              <a:t>経営情報誌「オムニ・マネジメント」</a:t>
            </a:r>
            <a:r>
              <a:rPr lang="en-US" altLang="ja-JP" dirty="0"/>
              <a:t>(2010</a:t>
            </a:r>
            <a:r>
              <a:rPr lang="ja-JP" altLang="ja-JP" dirty="0"/>
              <a:t>年</a:t>
            </a:r>
            <a:r>
              <a:rPr lang="en-US" altLang="ja-JP" dirty="0"/>
              <a:t>4</a:t>
            </a:r>
            <a:r>
              <a:rPr lang="ja-JP" altLang="ja-JP" dirty="0"/>
              <a:t>月号</a:t>
            </a:r>
            <a:r>
              <a:rPr lang="en-US" altLang="ja-JP" dirty="0"/>
              <a:t>)</a:t>
            </a:r>
            <a:r>
              <a:rPr lang="ja-JP" altLang="ja-JP" dirty="0"/>
              <a:t>日本経営</a:t>
            </a:r>
            <a:r>
              <a:rPr lang="ja-JP" altLang="ja-JP" dirty="0" smtClean="0"/>
              <a:t>協会</a:t>
            </a:r>
            <a:endParaRPr lang="en-US" altLang="ja-JP" dirty="0" smtClean="0"/>
          </a:p>
          <a:p>
            <a:r>
              <a:rPr lang="ja-JP" altLang="en-US" dirty="0" smtClean="0"/>
              <a:t>矢島邦昭、金森剛（</a:t>
            </a:r>
            <a:r>
              <a:rPr lang="en-US" altLang="ja-JP" dirty="0" smtClean="0"/>
              <a:t>2012</a:t>
            </a:r>
            <a:r>
              <a:rPr lang="ja-JP" altLang="en-US" dirty="0" smtClean="0"/>
              <a:t>）　</a:t>
            </a:r>
            <a:r>
              <a:rPr lang="en-US" altLang="ja-JP" dirty="0" smtClean="0"/>
              <a:t>『</a:t>
            </a:r>
            <a:r>
              <a:rPr lang="ja-JP" altLang="en-US" dirty="0" smtClean="0"/>
              <a:t>マーケティングの理論と実際</a:t>
            </a:r>
            <a:r>
              <a:rPr lang="en-US" altLang="ja-JP" dirty="0" smtClean="0"/>
              <a:t>』</a:t>
            </a:r>
            <a:r>
              <a:rPr lang="ja-JP" altLang="en-US" dirty="0" smtClean="0"/>
              <a:t>晃洋書房</a:t>
            </a:r>
            <a:endParaRPr lang="en-US" altLang="ja-JP" dirty="0" smtClean="0"/>
          </a:p>
          <a:p>
            <a:r>
              <a:rPr lang="ja-JP" altLang="ja-JP" dirty="0" smtClean="0"/>
              <a:t>『</a:t>
            </a:r>
            <a:r>
              <a:rPr lang="ja-JP" altLang="ja-JP" dirty="0"/>
              <a:t>宣伝会議</a:t>
            </a:r>
            <a:r>
              <a:rPr lang="ja-JP" altLang="ja-JP" dirty="0" smtClean="0"/>
              <a:t>』</a:t>
            </a:r>
            <a:r>
              <a:rPr lang="ja-JP" altLang="en-US" dirty="0" smtClean="0"/>
              <a:t>（</a:t>
            </a:r>
            <a:r>
              <a:rPr lang="en-US" altLang="ja-JP" dirty="0" smtClean="0"/>
              <a:t>2012.3.1</a:t>
            </a:r>
            <a:r>
              <a:rPr lang="ja-JP" altLang="en-US" dirty="0" smtClean="0"/>
              <a:t>）株式会社宣伝会議</a:t>
            </a:r>
            <a:endParaRPr lang="ja-JP" altLang="ja-JP" dirty="0"/>
          </a:p>
          <a:p>
            <a:r>
              <a:rPr lang="en-US" altLang="ja-JP" dirty="0"/>
              <a:t> </a:t>
            </a:r>
            <a:endParaRPr lang="ja-JP" altLang="ja-JP" dirty="0"/>
          </a:p>
          <a:p>
            <a:r>
              <a:rPr lang="en-US" altLang="ja-JP" dirty="0" smtClean="0"/>
              <a:t>Models,FormalAnalysis,</a:t>
            </a:r>
            <a:r>
              <a:rPr lang="en-US" altLang="ja-JP" dirty="0" err="1" smtClean="0"/>
              <a:t>andConsumerEffects</a:t>
            </a:r>
            <a:r>
              <a:rPr lang="en-US" altLang="ja-JP" dirty="0"/>
              <a:t>,”Journal</a:t>
            </a:r>
            <a:r>
              <a:rPr lang="ja-JP" altLang="ja-JP" dirty="0"/>
              <a:t>　</a:t>
            </a:r>
            <a:r>
              <a:rPr lang="en-US" altLang="ja-JP" dirty="0"/>
              <a:t>of</a:t>
            </a:r>
            <a:r>
              <a:rPr lang="ja-JP" altLang="ja-JP" dirty="0"/>
              <a:t>　</a:t>
            </a:r>
            <a:r>
              <a:rPr lang="en-US" altLang="ja-JP" dirty="0"/>
              <a:t>Consumer Research,20(March),pp.601-615.</a:t>
            </a:r>
            <a:endParaRPr lang="ja-JP" altLang="ja-JP" dirty="0"/>
          </a:p>
          <a:p>
            <a:r>
              <a:rPr lang="en-US" altLang="ja-JP" dirty="0"/>
              <a:t>Philip </a:t>
            </a:r>
            <a:r>
              <a:rPr lang="en-US" altLang="ja-JP" dirty="0" err="1"/>
              <a:t>Kotler</a:t>
            </a:r>
            <a:r>
              <a:rPr lang="en-US" altLang="ja-JP" dirty="0"/>
              <a:t> (2010) </a:t>
            </a:r>
            <a:r>
              <a:rPr lang="ja-JP" altLang="ja-JP" dirty="0"/>
              <a:t>『コトラーのマーケティング</a:t>
            </a:r>
            <a:r>
              <a:rPr lang="en-US" altLang="ja-JP" dirty="0"/>
              <a:t>3.0</a:t>
            </a:r>
            <a:r>
              <a:rPr lang="ja-JP" altLang="ja-JP" dirty="0"/>
              <a:t>』朝日新聞出版</a:t>
            </a:r>
          </a:p>
          <a:p>
            <a:r>
              <a:rPr lang="en-US" altLang="ja-JP" dirty="0"/>
              <a:t>Stern, Barbara B. (1994), “Classical and Vignette Television Advertising Dramas: Structural</a:t>
            </a:r>
            <a:endParaRPr lang="ja-JP" altLang="ja-JP" dirty="0"/>
          </a:p>
          <a:p>
            <a:endParaRPr kumimoji="1" lang="ja-JP" altLang="en-US" dirty="0"/>
          </a:p>
        </p:txBody>
      </p:sp>
    </p:spTree>
    <p:extLst>
      <p:ext uri="{BB962C8B-B14F-4D97-AF65-F5344CB8AC3E}">
        <p14:creationId xmlns:p14="http://schemas.microsoft.com/office/powerpoint/2010/main" val="3831991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25</a:t>
            </a:fld>
            <a:endParaRPr lang="ja-JP" altLang="en-US" dirty="0">
              <a:solidFill>
                <a:prstClr val="black">
                  <a:lumMod val="85000"/>
                  <a:lumOff val="15000"/>
                </a:prstClr>
              </a:solidFill>
            </a:endParaRPr>
          </a:p>
        </p:txBody>
      </p:sp>
      <p:sp>
        <p:nvSpPr>
          <p:cNvPr id="5" name="テキスト ボックス 4"/>
          <p:cNvSpPr txBox="1"/>
          <p:nvPr/>
        </p:nvSpPr>
        <p:spPr>
          <a:xfrm>
            <a:off x="611560" y="2132856"/>
            <a:ext cx="7704856" cy="2308324"/>
          </a:xfrm>
          <a:prstGeom prst="rect">
            <a:avLst/>
          </a:prstGeom>
          <a:noFill/>
        </p:spPr>
        <p:txBody>
          <a:bodyPr wrap="square" rtlCol="0">
            <a:spAutoFit/>
          </a:bodyPr>
          <a:lstStyle/>
          <a:p>
            <a:r>
              <a:rPr lang="pl-PL" altLang="ja-JP" dirty="0"/>
              <a:t>ANA</a:t>
            </a:r>
            <a:r>
              <a:rPr lang="ja-JP" altLang="en-US" dirty="0"/>
              <a:t>（</a:t>
            </a:r>
            <a:r>
              <a:rPr lang="pl-PL" altLang="ja-JP" u="sng" dirty="0">
                <a:hlinkClick r:id="rId2"/>
              </a:rPr>
              <a:t>http://www.ana.co.jp/ </a:t>
            </a:r>
            <a:r>
              <a:rPr lang="ja-JP" altLang="en-US" u="sng" dirty="0"/>
              <a:t>）</a:t>
            </a:r>
            <a:endParaRPr lang="ja-JP" altLang="ja-JP" dirty="0"/>
          </a:p>
          <a:p>
            <a:r>
              <a:rPr lang="en-US" altLang="ja-JP" dirty="0" smtClean="0"/>
              <a:t>CM</a:t>
            </a:r>
            <a:r>
              <a:rPr lang="ja-JP" altLang="ja-JP" dirty="0"/>
              <a:t>総合研究所（</a:t>
            </a:r>
            <a:r>
              <a:rPr lang="en-US" altLang="ja-JP" u="sng" dirty="0">
                <a:hlinkClick r:id="rId3"/>
              </a:rPr>
              <a:t>http://www.cmdb.jp/service/pdf/release2012_spring.pdf</a:t>
            </a:r>
            <a:r>
              <a:rPr lang="ja-JP" altLang="ja-JP" dirty="0"/>
              <a:t>）</a:t>
            </a:r>
          </a:p>
          <a:p>
            <a:r>
              <a:rPr lang="en-US" altLang="ja-JP" dirty="0" smtClean="0">
                <a:solidFill>
                  <a:prstClr val="black"/>
                </a:solidFill>
              </a:rPr>
              <a:t>Panasonic</a:t>
            </a:r>
            <a:r>
              <a:rPr lang="ja-JP" altLang="en-US" dirty="0">
                <a:solidFill>
                  <a:prstClr val="black"/>
                </a:solidFill>
              </a:rPr>
              <a:t>（</a:t>
            </a:r>
            <a:r>
              <a:rPr lang="en-US" altLang="ja-JP" b="1" dirty="0" err="1"/>
              <a:t>panasonic</a:t>
            </a:r>
            <a:r>
              <a:rPr lang="en-US" altLang="ja-JP" dirty="0" err="1"/>
              <a:t>.jp</a:t>
            </a:r>
            <a:r>
              <a:rPr lang="en-US" altLang="ja-JP" dirty="0"/>
              <a:t>/</a:t>
            </a:r>
            <a:r>
              <a:rPr lang="ja-JP" altLang="en-US" dirty="0"/>
              <a:t>）</a:t>
            </a:r>
            <a:endParaRPr lang="en-US" altLang="ja-JP" dirty="0"/>
          </a:p>
          <a:p>
            <a:r>
              <a:rPr lang="en-US" altLang="ja-JP" dirty="0" smtClean="0"/>
              <a:t>TOYOTA </a:t>
            </a:r>
            <a:r>
              <a:rPr lang="ja-JP" altLang="en-US" dirty="0" smtClean="0"/>
              <a:t>（</a:t>
            </a:r>
            <a:r>
              <a:rPr lang="en-US" altLang="ja-JP" u="sng" dirty="0" smtClean="0">
                <a:hlinkClick r:id="rId4"/>
              </a:rPr>
              <a:t>http</a:t>
            </a:r>
            <a:r>
              <a:rPr lang="en-US" altLang="ja-JP" u="sng" dirty="0">
                <a:hlinkClick r:id="rId4"/>
              </a:rPr>
              <a:t>://toyota.jp/</a:t>
            </a:r>
            <a:r>
              <a:rPr lang="en-US" altLang="ja-JP" u="sng" dirty="0" smtClean="0">
                <a:hlinkClick r:id="rId4"/>
              </a:rPr>
              <a:t>index.html</a:t>
            </a:r>
            <a:r>
              <a:rPr lang="ja-JP" altLang="en-US" dirty="0" smtClean="0"/>
              <a:t>）</a:t>
            </a:r>
            <a:endParaRPr lang="en-US" altLang="ja-JP" dirty="0" smtClean="0"/>
          </a:p>
          <a:p>
            <a:r>
              <a:rPr lang="en-US" altLang="ja-JP" dirty="0">
                <a:solidFill>
                  <a:prstClr val="black"/>
                </a:solidFill>
              </a:rPr>
              <a:t>SHARP</a:t>
            </a:r>
            <a:r>
              <a:rPr lang="ja-JP" altLang="en-US" dirty="0">
                <a:solidFill>
                  <a:prstClr val="black"/>
                </a:solidFill>
              </a:rPr>
              <a:t>（</a:t>
            </a:r>
            <a:r>
              <a:rPr lang="en-US" altLang="ja-JP" dirty="0">
                <a:hlinkClick r:id="rId5"/>
              </a:rPr>
              <a:t>www.</a:t>
            </a:r>
            <a:r>
              <a:rPr lang="en-US" altLang="ja-JP" b="1" dirty="0">
                <a:hlinkClick r:id="rId5"/>
              </a:rPr>
              <a:t>sharp</a:t>
            </a:r>
            <a:r>
              <a:rPr lang="en-US" altLang="ja-JP" dirty="0">
                <a:hlinkClick r:id="rId5"/>
              </a:rPr>
              <a:t>.co.jp/</a:t>
            </a:r>
            <a:r>
              <a:rPr lang="ja-JP" altLang="en-US" dirty="0"/>
              <a:t>）</a:t>
            </a:r>
            <a:endParaRPr lang="ja-JP" altLang="ja-JP" dirty="0">
              <a:solidFill>
                <a:prstClr val="black"/>
              </a:solidFill>
            </a:endParaRPr>
          </a:p>
          <a:p>
            <a:r>
              <a:rPr lang="en-US" altLang="ja-JP" dirty="0">
                <a:solidFill>
                  <a:prstClr val="black"/>
                </a:solidFill>
              </a:rPr>
              <a:t>SONY</a:t>
            </a:r>
            <a:r>
              <a:rPr lang="ja-JP" altLang="en-US" dirty="0">
                <a:solidFill>
                  <a:prstClr val="black"/>
                </a:solidFill>
              </a:rPr>
              <a:t>（</a:t>
            </a:r>
            <a:r>
              <a:rPr lang="en-US" altLang="ja-JP" dirty="0">
                <a:hlinkClick r:id="rId6"/>
              </a:rPr>
              <a:t>www.</a:t>
            </a:r>
            <a:r>
              <a:rPr lang="en-US" altLang="ja-JP" b="1" dirty="0">
                <a:hlinkClick r:id="rId6"/>
              </a:rPr>
              <a:t>sony</a:t>
            </a:r>
            <a:r>
              <a:rPr lang="en-US" altLang="ja-JP" dirty="0">
                <a:hlinkClick r:id="rId6"/>
              </a:rPr>
              <a:t>.co.jp/</a:t>
            </a:r>
            <a:r>
              <a:rPr lang="ja-JP" altLang="en-US" dirty="0"/>
              <a:t>）</a:t>
            </a:r>
            <a:endParaRPr lang="en-US" altLang="ja-JP" dirty="0"/>
          </a:p>
          <a:p>
            <a:r>
              <a:rPr lang="ja-JP" altLang="en-US" dirty="0" smtClean="0"/>
              <a:t>東京ガス（</a:t>
            </a:r>
            <a:r>
              <a:rPr lang="en-US" altLang="ja-JP" u="sng" dirty="0" smtClean="0">
                <a:hlinkClick r:id="rId7"/>
              </a:rPr>
              <a:t>http</a:t>
            </a:r>
            <a:r>
              <a:rPr lang="en-US" altLang="ja-JP" u="sng" dirty="0">
                <a:hlinkClick r:id="rId7"/>
              </a:rPr>
              <a:t>://www.tokyo-gas.co.jp/</a:t>
            </a:r>
            <a:r>
              <a:rPr lang="ja-JP" altLang="en-US" u="sng" dirty="0">
                <a:hlinkClick r:id="rId7"/>
              </a:rPr>
              <a:t> </a:t>
            </a:r>
            <a:r>
              <a:rPr lang="ja-JP" altLang="en-US" u="sng" dirty="0" smtClean="0"/>
              <a:t>）</a:t>
            </a:r>
            <a:endParaRPr lang="en-US" altLang="ja-JP" u="sng" dirty="0" smtClean="0"/>
          </a:p>
          <a:p>
            <a:r>
              <a:rPr lang="ja-JP" altLang="en-US" dirty="0" smtClean="0">
                <a:solidFill>
                  <a:prstClr val="black"/>
                </a:solidFill>
              </a:rPr>
              <a:t>東芝（</a:t>
            </a:r>
            <a:r>
              <a:rPr lang="en-US" altLang="ja-JP" dirty="0">
                <a:hlinkClick r:id="rId8"/>
              </a:rPr>
              <a:t>www.</a:t>
            </a:r>
            <a:r>
              <a:rPr lang="en-US" altLang="ja-JP" b="1" dirty="0">
                <a:hlinkClick r:id="rId8"/>
              </a:rPr>
              <a:t>toshiba</a:t>
            </a:r>
            <a:r>
              <a:rPr lang="en-US" altLang="ja-JP" dirty="0">
                <a:hlinkClick r:id="rId8"/>
              </a:rPr>
              <a:t>.co.jp</a:t>
            </a:r>
            <a:r>
              <a:rPr lang="en-US" altLang="ja-JP" dirty="0" smtClean="0">
                <a:hlinkClick r:id="rId8"/>
              </a:rPr>
              <a:t>/</a:t>
            </a:r>
            <a:r>
              <a:rPr lang="ja-JP" altLang="en-US" dirty="0" smtClean="0"/>
              <a:t>）</a:t>
            </a:r>
            <a:endParaRPr lang="en-US" altLang="ja-JP" dirty="0" smtClean="0"/>
          </a:p>
        </p:txBody>
      </p:sp>
    </p:spTree>
    <p:extLst>
      <p:ext uri="{BB962C8B-B14F-4D97-AF65-F5344CB8AC3E}">
        <p14:creationId xmlns:p14="http://schemas.microsoft.com/office/powerpoint/2010/main" val="26569621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ご清聴ありがとうございました</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lang="ja-JP" altLang="en-US" smtClean="0">
                <a:solidFill>
                  <a:prstClr val="black">
                    <a:lumMod val="85000"/>
                    <a:lumOff val="15000"/>
                  </a:prstClr>
                </a:solidFill>
              </a:rPr>
              <a:pPr/>
              <a:t>26</a:t>
            </a:fld>
            <a:endParaRPr lang="ja-JP" altLang="en-US" dirty="0">
              <a:solidFill>
                <a:prstClr val="black">
                  <a:lumMod val="85000"/>
                  <a:lumOff val="15000"/>
                </a:prstClr>
              </a:solidFill>
            </a:endParaRPr>
          </a:p>
        </p:txBody>
      </p:sp>
    </p:spTree>
    <p:extLst>
      <p:ext uri="{BB962C8B-B14F-4D97-AF65-F5344CB8AC3E}">
        <p14:creationId xmlns:p14="http://schemas.microsoft.com/office/powerpoint/2010/main" val="517911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消費者の価値観の変化</a:t>
            </a:r>
            <a:endParaRPr kumimoji="1" lang="ja-JP" altLang="en-US" dirty="0"/>
          </a:p>
        </p:txBody>
      </p:sp>
      <p:sp>
        <p:nvSpPr>
          <p:cNvPr id="4" name="スライド番号プレースホルダ 3"/>
          <p:cNvSpPr>
            <a:spLocks noGrp="1"/>
          </p:cNvSpPr>
          <p:nvPr>
            <p:ph type="sldNum" sz="quarter" idx="12"/>
          </p:nvPr>
        </p:nvSpPr>
        <p:spPr/>
        <p:txBody>
          <a:bodyPr/>
          <a:lstStyle/>
          <a:p>
            <a:fld id="{C4317BB2-03B1-4834-8CB6-F3FE5CFB9220}" type="slidenum">
              <a:rPr kumimoji="1" lang="ja-JP" altLang="en-US" smtClean="0"/>
              <a:pPr/>
              <a:t>3</a:t>
            </a:fld>
            <a:endParaRPr kumimoji="1" lang="ja-JP" altLang="en-US" dirty="0"/>
          </a:p>
        </p:txBody>
      </p:sp>
      <p:sp>
        <p:nvSpPr>
          <p:cNvPr id="5" name="テキスト ボックス 4"/>
          <p:cNvSpPr txBox="1"/>
          <p:nvPr/>
        </p:nvSpPr>
        <p:spPr>
          <a:xfrm>
            <a:off x="251521" y="2564904"/>
            <a:ext cx="8712968" cy="3539430"/>
          </a:xfrm>
          <a:prstGeom prst="rect">
            <a:avLst/>
          </a:prstGeom>
          <a:noFill/>
        </p:spPr>
        <p:txBody>
          <a:bodyPr wrap="square" rtlCol="0">
            <a:spAutoFit/>
          </a:bodyPr>
          <a:lstStyle/>
          <a:p>
            <a:r>
              <a:rPr lang="ja-JP" altLang="en-US" sz="3200" dirty="0" smtClean="0">
                <a:latin typeface="+mn-ea"/>
              </a:rPr>
              <a:t>東日本大震災を機に、消費者は表層的な価値よりも、商品の安全性など</a:t>
            </a:r>
            <a:r>
              <a:rPr lang="ja-JP" altLang="en-US" sz="3200" dirty="0" smtClean="0">
                <a:solidFill>
                  <a:srgbClr val="FF0000"/>
                </a:solidFill>
                <a:latin typeface="+mn-ea"/>
              </a:rPr>
              <a:t>本質的な価値を重視</a:t>
            </a:r>
            <a:r>
              <a:rPr lang="ja-JP" altLang="en-US" sz="3200" dirty="0" smtClean="0">
                <a:latin typeface="+mn-ea"/>
              </a:rPr>
              <a:t>するようになっている。</a:t>
            </a:r>
            <a:endParaRPr lang="en-US" altLang="ja-JP" sz="3200" dirty="0" smtClean="0">
              <a:latin typeface="+mn-ea"/>
            </a:endParaRPr>
          </a:p>
          <a:p>
            <a:r>
              <a:rPr lang="ja-JP" altLang="en-US" sz="3200" dirty="0" smtClean="0">
                <a:latin typeface="+mn-ea"/>
              </a:rPr>
              <a:t>企業としての信頼性はもとより、商品の価値を正しく伝える情報発信力が強く問われている時代といえよう。　　　　</a:t>
            </a:r>
            <a:r>
              <a:rPr lang="ja-JP" altLang="en-US" sz="3200" dirty="0">
                <a:latin typeface="+mn-ea"/>
              </a:rPr>
              <a:t> </a:t>
            </a:r>
            <a:r>
              <a:rPr lang="ja-JP" altLang="en-US" sz="3200" dirty="0" smtClean="0">
                <a:latin typeface="+mn-ea"/>
              </a:rPr>
              <a:t>　　　</a:t>
            </a:r>
            <a:endParaRPr lang="en-US" altLang="ja-JP" sz="3200" dirty="0" smtClean="0">
              <a:latin typeface="+mn-ea"/>
            </a:endParaRPr>
          </a:p>
          <a:p>
            <a:r>
              <a:rPr lang="ja-JP" altLang="ja-JP" sz="3200" dirty="0">
                <a:latin typeface="+mn-ea"/>
              </a:rPr>
              <a:t>　</a:t>
            </a:r>
            <a:r>
              <a:rPr lang="ja-JP" altLang="en-US" sz="3200" dirty="0" smtClean="0">
                <a:latin typeface="+mn-ea"/>
              </a:rPr>
              <a:t>　　　　　　　　　　　　　</a:t>
            </a:r>
            <a:r>
              <a:rPr lang="ja-JP" altLang="en-US" sz="2000" dirty="0" smtClean="0">
                <a:latin typeface="+mn-ea"/>
              </a:rPr>
              <a:t>（</a:t>
            </a:r>
            <a:r>
              <a:rPr lang="en-US" altLang="ja-JP" sz="2000" dirty="0" smtClean="0">
                <a:latin typeface="+mn-ea"/>
              </a:rPr>
              <a:t>CM</a:t>
            </a:r>
            <a:r>
              <a:rPr lang="ja-JP" altLang="en-US" sz="2000" dirty="0" smtClean="0">
                <a:latin typeface="+mn-ea"/>
              </a:rPr>
              <a:t>総合</a:t>
            </a:r>
            <a:r>
              <a:rPr lang="ja-JP" altLang="en-US" sz="2000" dirty="0">
                <a:latin typeface="+mn-ea"/>
              </a:rPr>
              <a:t>研究所） </a:t>
            </a:r>
            <a:r>
              <a:rPr lang="ja-JP" altLang="en-US" sz="3200" dirty="0" smtClean="0">
                <a:latin typeface="+mn-ea"/>
              </a:rPr>
              <a:t>　　　　　　　　　　　　　　　　　　　</a:t>
            </a:r>
            <a:endParaRPr kumimoji="1" lang="ja-JP" altLang="en-US" sz="3200" dirty="0">
              <a:latin typeface="+mn-ea"/>
            </a:endParaRPr>
          </a:p>
        </p:txBody>
      </p:sp>
      <p:sp>
        <p:nvSpPr>
          <p:cNvPr id="3" name="角丸四角形 2"/>
          <p:cNvSpPr/>
          <p:nvPr/>
        </p:nvSpPr>
        <p:spPr>
          <a:xfrm>
            <a:off x="251520" y="2132856"/>
            <a:ext cx="8640960" cy="388843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企業の価値観の変化</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4</a:t>
            </a:fld>
            <a:endParaRPr kumimoji="1" lang="ja-JP" altLang="en-US" dirty="0"/>
          </a:p>
        </p:txBody>
      </p:sp>
      <p:sp>
        <p:nvSpPr>
          <p:cNvPr id="5" name="テキスト ボックス 4"/>
          <p:cNvSpPr txBox="1"/>
          <p:nvPr/>
        </p:nvSpPr>
        <p:spPr>
          <a:xfrm>
            <a:off x="251520" y="3429000"/>
            <a:ext cx="8676456" cy="2862322"/>
          </a:xfrm>
          <a:prstGeom prst="rect">
            <a:avLst/>
          </a:prstGeom>
          <a:noFill/>
        </p:spPr>
        <p:txBody>
          <a:bodyPr wrap="square" rtlCol="0">
            <a:spAutoFit/>
          </a:bodyPr>
          <a:lstStyle/>
          <a:p>
            <a:r>
              <a:rPr lang="ja-JP" altLang="ja-JP" sz="2000" dirty="0" smtClean="0">
                <a:latin typeface="+mn-ea"/>
              </a:rPr>
              <a:t>・企業から生活者へのメッセージである</a:t>
            </a:r>
            <a:r>
              <a:rPr lang="en-US" altLang="ja-JP" sz="2000" dirty="0" smtClean="0">
                <a:latin typeface="+mn-ea"/>
              </a:rPr>
              <a:t>CM</a:t>
            </a:r>
            <a:r>
              <a:rPr lang="ja-JP" altLang="ja-JP" sz="2000" dirty="0" smtClean="0">
                <a:latin typeface="+mn-ea"/>
              </a:rPr>
              <a:t>から</a:t>
            </a:r>
            <a:r>
              <a:rPr lang="ja-JP" altLang="ja-JP" sz="2000" dirty="0" smtClean="0">
                <a:solidFill>
                  <a:srgbClr val="FF0000"/>
                </a:solidFill>
                <a:latin typeface="+mn-ea"/>
              </a:rPr>
              <a:t>企業の真の姿</a:t>
            </a:r>
            <a:r>
              <a:rPr lang="ja-JP" altLang="ja-JP" sz="2000" dirty="0" smtClean="0">
                <a:latin typeface="+mn-ea"/>
              </a:rPr>
              <a:t>が見えてきたといっても過言ではない。</a:t>
            </a:r>
          </a:p>
          <a:p>
            <a:endParaRPr lang="en-US" altLang="ja-JP" sz="2000" dirty="0" smtClean="0">
              <a:latin typeface="+mn-ea"/>
            </a:endParaRPr>
          </a:p>
          <a:p>
            <a:r>
              <a:rPr lang="ja-JP" altLang="ja-JP" sz="2000" dirty="0" smtClean="0">
                <a:latin typeface="+mn-ea"/>
              </a:rPr>
              <a:t>・現在、あらゆる接点で、一貫した</a:t>
            </a:r>
            <a:r>
              <a:rPr lang="ja-JP" altLang="ja-JP" sz="2000" dirty="0" smtClean="0">
                <a:solidFill>
                  <a:srgbClr val="FF0000"/>
                </a:solidFill>
                <a:latin typeface="+mn-ea"/>
              </a:rPr>
              <a:t>企業姿勢</a:t>
            </a:r>
            <a:r>
              <a:rPr lang="ja-JP" altLang="ja-JP" sz="2000" dirty="0" smtClean="0">
                <a:latin typeface="+mn-ea"/>
              </a:rPr>
              <a:t>を伝えることが求められている。企業の社会に対する姿勢といっても、新しいことを考えるわけではなくその原点は企業の中にある。そもそもあらゆる企業が社会に対する志を持って創業しているはずだし、本業の継続こそが社会に対する貢献になっている。</a:t>
            </a:r>
            <a:r>
              <a:rPr lang="ja-JP" altLang="en-US" sz="2000" dirty="0" smtClean="0">
                <a:latin typeface="+mn-ea"/>
              </a:rPr>
              <a:t>　 　　　　</a:t>
            </a:r>
            <a:r>
              <a:rPr lang="ja-JP" altLang="ja-JP" sz="2000" dirty="0">
                <a:latin typeface="+mn-ea"/>
              </a:rPr>
              <a:t>　</a:t>
            </a:r>
            <a:r>
              <a:rPr lang="ja-JP" altLang="en-US" sz="2000" dirty="0" smtClean="0">
                <a:latin typeface="+mn-ea"/>
              </a:rPr>
              <a:t>　　　　　　　　　　　　　　　　　</a:t>
            </a:r>
            <a:r>
              <a:rPr lang="ja-JP" altLang="en-US" dirty="0" smtClean="0">
                <a:latin typeface="+mn-ea"/>
              </a:rPr>
              <a:t>（宣伝会議） </a:t>
            </a:r>
            <a:r>
              <a:rPr lang="ja-JP" altLang="en-US" sz="2000" dirty="0" smtClean="0">
                <a:latin typeface="+mn-ea"/>
              </a:rPr>
              <a:t>　　　　　　　　　　</a:t>
            </a:r>
            <a:endParaRPr lang="ja-JP" altLang="ja-JP" sz="2000" dirty="0" smtClean="0">
              <a:latin typeface="+mn-ea"/>
            </a:endParaRPr>
          </a:p>
          <a:p>
            <a:endParaRPr kumimoji="1" lang="ja-JP" altLang="en-US" sz="2000" dirty="0">
              <a:latin typeface="+mn-ea"/>
            </a:endParaRPr>
          </a:p>
        </p:txBody>
      </p:sp>
      <p:sp>
        <p:nvSpPr>
          <p:cNvPr id="6" name="テキスト ボックス 5"/>
          <p:cNvSpPr txBox="1"/>
          <p:nvPr/>
        </p:nvSpPr>
        <p:spPr>
          <a:xfrm>
            <a:off x="251520" y="1988843"/>
            <a:ext cx="6192688" cy="461665"/>
          </a:xfrm>
          <a:prstGeom prst="rect">
            <a:avLst/>
          </a:prstGeom>
          <a:noFill/>
        </p:spPr>
        <p:txBody>
          <a:bodyPr wrap="square" rtlCol="0">
            <a:spAutoFit/>
          </a:bodyPr>
          <a:lstStyle/>
          <a:p>
            <a:r>
              <a:rPr lang="ja-JP" altLang="ja-JP" sz="2400" i="1" dirty="0" smtClean="0">
                <a:solidFill>
                  <a:srgbClr val="0070C0"/>
                </a:solidFill>
              </a:rPr>
              <a:t>森永製菓の杉浦氏</a:t>
            </a:r>
            <a:r>
              <a:rPr lang="ja-JP" altLang="en-US" sz="2400" i="1" dirty="0" smtClean="0">
                <a:solidFill>
                  <a:srgbClr val="0070C0"/>
                </a:solidFill>
              </a:rPr>
              <a:t>によれば・・・</a:t>
            </a:r>
            <a:endParaRPr kumimoji="1" lang="ja-JP" altLang="en-US" sz="2400" i="1" dirty="0">
              <a:solidFill>
                <a:srgbClr val="0070C0"/>
              </a:solidFill>
            </a:endParaRPr>
          </a:p>
        </p:txBody>
      </p:sp>
      <p:sp>
        <p:nvSpPr>
          <p:cNvPr id="3" name="角丸四角形吹き出し 2"/>
          <p:cNvSpPr/>
          <p:nvPr/>
        </p:nvSpPr>
        <p:spPr>
          <a:xfrm>
            <a:off x="251521" y="3140968"/>
            <a:ext cx="8712968" cy="2952328"/>
          </a:xfrm>
          <a:prstGeom prst="wedgeRoundRectCallout">
            <a:avLst>
              <a:gd name="adj1" fmla="val -17862"/>
              <a:gd name="adj2" fmla="val -64173"/>
              <a:gd name="adj3"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862304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企業</a:t>
            </a:r>
            <a:r>
              <a:rPr kumimoji="1" lang="en-US" altLang="ja-JP" dirty="0" smtClean="0"/>
              <a:t>CM</a:t>
            </a:r>
            <a:r>
              <a:rPr kumimoji="1" lang="ja-JP" altLang="en-US" smtClean="0"/>
              <a:t>の増加</a:t>
            </a:r>
            <a:endParaRPr kumimoji="1" lang="ja-JP" altLang="en-US" dirty="0"/>
          </a:p>
        </p:txBody>
      </p:sp>
      <p:graphicFrame>
        <p:nvGraphicFramePr>
          <p:cNvPr id="6" name="コンテンツ プレースホルダ 5"/>
          <p:cNvGraphicFramePr>
            <a:graphicFrameLocks noGrp="1"/>
          </p:cNvGraphicFramePr>
          <p:nvPr>
            <p:ph idx="1"/>
          </p:nvPr>
        </p:nvGraphicFramePr>
        <p:xfrm>
          <a:off x="971601" y="2636914"/>
          <a:ext cx="6408712" cy="3344491"/>
        </p:xfrm>
        <a:graphic>
          <a:graphicData uri="http://schemas.openxmlformats.org/drawingml/2006/chart">
            <c:chart xmlns:c="http://schemas.openxmlformats.org/drawingml/2006/chart" xmlns:r="http://schemas.openxmlformats.org/officeDocument/2006/relationships" r:id="rId3"/>
          </a:graphicData>
        </a:graphic>
      </p:graphicFrame>
      <p:sp>
        <p:nvSpPr>
          <p:cNvPr id="4" name="スライド番号プレースホルダ 3"/>
          <p:cNvSpPr>
            <a:spLocks noGrp="1"/>
          </p:cNvSpPr>
          <p:nvPr>
            <p:ph type="sldNum" sz="quarter" idx="12"/>
          </p:nvPr>
        </p:nvSpPr>
        <p:spPr/>
        <p:txBody>
          <a:bodyPr/>
          <a:lstStyle/>
          <a:p>
            <a:fld id="{C4317BB2-03B1-4834-8CB6-F3FE5CFB9220}" type="slidenum">
              <a:rPr kumimoji="1" lang="ja-JP" altLang="en-US" smtClean="0"/>
              <a:pPr/>
              <a:t>5</a:t>
            </a:fld>
            <a:endParaRPr kumimoji="1" lang="ja-JP" altLang="en-US" dirty="0"/>
          </a:p>
        </p:txBody>
      </p:sp>
      <p:grpSp>
        <p:nvGrpSpPr>
          <p:cNvPr id="9" name="グループ化 8"/>
          <p:cNvGrpSpPr/>
          <p:nvPr/>
        </p:nvGrpSpPr>
        <p:grpSpPr>
          <a:xfrm>
            <a:off x="1043609" y="1916834"/>
            <a:ext cx="7056784" cy="1110317"/>
            <a:chOff x="1403648" y="2132856"/>
            <a:chExt cx="7056784" cy="1110317"/>
          </a:xfrm>
        </p:grpSpPr>
        <p:sp>
          <p:nvSpPr>
            <p:cNvPr id="7" name="テキスト ボックス 6"/>
            <p:cNvSpPr txBox="1"/>
            <p:nvPr/>
          </p:nvSpPr>
          <p:spPr>
            <a:xfrm>
              <a:off x="1403648" y="2996952"/>
              <a:ext cx="792088" cy="246221"/>
            </a:xfrm>
            <a:prstGeom prst="rect">
              <a:avLst/>
            </a:prstGeom>
            <a:noFill/>
          </p:spPr>
          <p:txBody>
            <a:bodyPr wrap="square" rtlCol="0">
              <a:spAutoFit/>
            </a:bodyPr>
            <a:lstStyle/>
            <a:p>
              <a:r>
                <a:rPr kumimoji="1" lang="ja-JP" altLang="en-US" sz="1000" dirty="0" smtClean="0"/>
                <a:t>（作品）</a:t>
              </a:r>
              <a:endParaRPr kumimoji="1" lang="ja-JP" altLang="en-US" sz="1000" dirty="0"/>
            </a:p>
          </p:txBody>
        </p:sp>
        <p:sp>
          <p:nvSpPr>
            <p:cNvPr id="8" name="テキスト ボックス 7"/>
            <p:cNvSpPr txBox="1"/>
            <p:nvPr/>
          </p:nvSpPr>
          <p:spPr>
            <a:xfrm>
              <a:off x="1619672" y="2132856"/>
              <a:ext cx="6840760" cy="584775"/>
            </a:xfrm>
            <a:prstGeom prst="rect">
              <a:avLst/>
            </a:prstGeom>
            <a:noFill/>
            <a:effectLst/>
          </p:spPr>
          <p:txBody>
            <a:bodyPr wrap="square" rtlCol="0">
              <a:spAutoFit/>
            </a:bodyPr>
            <a:lstStyle/>
            <a:p>
              <a:r>
                <a:rPr kumimoji="1" lang="en-US" altLang="ja-JP" sz="3200" dirty="0" smtClean="0">
                  <a:effectLst>
                    <a:outerShdw blurRad="50800" dist="38100" dir="2700000" algn="tl" rotWithShape="0">
                      <a:prstClr val="black">
                        <a:alpha val="40000"/>
                      </a:prstClr>
                    </a:outerShdw>
                  </a:effectLst>
                </a:rPr>
                <a:t>【</a:t>
              </a:r>
              <a:r>
                <a:rPr kumimoji="1" lang="ja-JP" altLang="en-US" sz="3200" dirty="0" smtClean="0">
                  <a:effectLst>
                    <a:outerShdw blurRad="50800" dist="38100" dir="2700000" algn="tl" rotWithShape="0">
                      <a:prstClr val="black">
                        <a:alpha val="40000"/>
                      </a:prstClr>
                    </a:outerShdw>
                  </a:effectLst>
                </a:rPr>
                <a:t>企業</a:t>
              </a:r>
              <a:r>
                <a:rPr kumimoji="1" lang="en-US" altLang="ja-JP" sz="3200" dirty="0" smtClean="0">
                  <a:effectLst>
                    <a:outerShdw blurRad="50800" dist="38100" dir="2700000" algn="tl" rotWithShape="0">
                      <a:prstClr val="black">
                        <a:alpha val="40000"/>
                      </a:prstClr>
                    </a:outerShdw>
                  </a:effectLst>
                </a:rPr>
                <a:t>CM</a:t>
              </a:r>
              <a:r>
                <a:rPr kumimoji="1" lang="ja-JP" altLang="en-US" sz="3200" dirty="0" smtClean="0">
                  <a:effectLst>
                    <a:outerShdw blurRad="50800" dist="38100" dir="2700000" algn="tl" rotWithShape="0">
                      <a:prstClr val="black">
                        <a:alpha val="40000"/>
                      </a:prstClr>
                    </a:outerShdw>
                  </a:effectLst>
                </a:rPr>
                <a:t>の誕生作品数　</a:t>
              </a:r>
              <a:r>
                <a:rPr kumimoji="1" lang="en-US" altLang="ja-JP" sz="3200" dirty="0" smtClean="0">
                  <a:effectLst>
                    <a:outerShdw blurRad="50800" dist="38100" dir="2700000" algn="tl" rotWithShape="0">
                      <a:prstClr val="black">
                        <a:alpha val="40000"/>
                      </a:prstClr>
                    </a:outerShdw>
                  </a:effectLst>
                </a:rPr>
                <a:t>5</a:t>
              </a:r>
              <a:r>
                <a:rPr kumimoji="1" lang="ja-JP" altLang="en-US" sz="3200" dirty="0" smtClean="0">
                  <a:effectLst>
                    <a:outerShdw blurRad="50800" dist="38100" dir="2700000" algn="tl" rotWithShape="0">
                      <a:prstClr val="black">
                        <a:alpha val="40000"/>
                      </a:prstClr>
                    </a:outerShdw>
                  </a:effectLst>
                </a:rPr>
                <a:t>年推移</a:t>
              </a:r>
              <a:r>
                <a:rPr kumimoji="1" lang="en-US" altLang="ja-JP" sz="3200" dirty="0" smtClean="0">
                  <a:effectLst>
                    <a:outerShdw blurRad="50800" dist="38100" dir="2700000" algn="tl" rotWithShape="0">
                      <a:prstClr val="black">
                        <a:alpha val="40000"/>
                      </a:prstClr>
                    </a:outerShdw>
                  </a:effectLst>
                </a:rPr>
                <a:t>】</a:t>
              </a:r>
              <a:endParaRPr kumimoji="1" lang="ja-JP" altLang="en-US" sz="3200" dirty="0">
                <a:effectLst>
                  <a:outerShdw blurRad="50800" dist="38100" dir="2700000" algn="tl" rotWithShape="0">
                    <a:prstClr val="black">
                      <a:alpha val="40000"/>
                    </a:prstClr>
                  </a:outerShdw>
                </a:effectLst>
              </a:endParaRPr>
            </a:p>
          </p:txBody>
        </p:sp>
      </p:grpSp>
      <p:sp>
        <p:nvSpPr>
          <p:cNvPr id="11" name="テキスト ボックス 10"/>
          <p:cNvSpPr txBox="1"/>
          <p:nvPr/>
        </p:nvSpPr>
        <p:spPr>
          <a:xfrm>
            <a:off x="3599385" y="6237314"/>
            <a:ext cx="5544616" cy="430887"/>
          </a:xfrm>
          <a:prstGeom prst="rect">
            <a:avLst/>
          </a:prstGeom>
          <a:noFill/>
        </p:spPr>
        <p:txBody>
          <a:bodyPr wrap="square" rtlCol="0">
            <a:spAutoFit/>
          </a:bodyPr>
          <a:lstStyle/>
          <a:p>
            <a:r>
              <a:rPr lang="en-US" altLang="ja-JP" sz="1100" dirty="0" smtClean="0"/>
              <a:t>※</a:t>
            </a:r>
            <a:r>
              <a:rPr lang="ja-JP" altLang="en-US" sz="1100" dirty="0" smtClean="0"/>
              <a:t>企業</a:t>
            </a:r>
            <a:r>
              <a:rPr lang="en-US" altLang="ja-JP" sz="1100" dirty="0" smtClean="0"/>
              <a:t>CM</a:t>
            </a:r>
            <a:r>
              <a:rPr lang="ja-JP" altLang="en-US" sz="1100" dirty="0" smtClean="0"/>
              <a:t>：</a:t>
            </a:r>
            <a:r>
              <a:rPr lang="en-US" altLang="ja-JP" sz="1100" dirty="0" smtClean="0"/>
              <a:t>CM DATABANK</a:t>
            </a:r>
            <a:r>
              <a:rPr lang="ja-JP" altLang="en-US" sz="1100" dirty="0" smtClean="0"/>
              <a:t>登録銘柄名が</a:t>
            </a:r>
          </a:p>
          <a:p>
            <a:r>
              <a:rPr lang="ja-JP" altLang="en-US" sz="1100" dirty="0" smtClean="0"/>
              <a:t>「企業、イメージアップ、知名度アップ、お知らせ」のいずれかを含む</a:t>
            </a:r>
            <a:r>
              <a:rPr lang="en-US" altLang="ja-JP" sz="1100" dirty="0" smtClean="0"/>
              <a:t>CM</a:t>
            </a:r>
            <a:endParaRPr kumimoji="1" lang="ja-JP" altLang="en-US" sz="1100" dirty="0"/>
          </a:p>
        </p:txBody>
      </p:sp>
      <p:sp>
        <p:nvSpPr>
          <p:cNvPr id="12" name="テキスト ボックス 11"/>
          <p:cNvSpPr txBox="1"/>
          <p:nvPr/>
        </p:nvSpPr>
        <p:spPr>
          <a:xfrm>
            <a:off x="2411760" y="5877272"/>
            <a:ext cx="1080120" cy="369332"/>
          </a:xfrm>
          <a:prstGeom prst="rect">
            <a:avLst/>
          </a:prstGeom>
          <a:noFill/>
        </p:spPr>
        <p:txBody>
          <a:bodyPr wrap="square" rtlCol="0">
            <a:spAutoFit/>
          </a:bodyPr>
          <a:lstStyle/>
          <a:p>
            <a:r>
              <a:rPr kumimoji="1" lang="en-US" altLang="ja-JP" dirty="0" smtClean="0"/>
              <a:t>2007</a:t>
            </a:r>
            <a:endParaRPr kumimoji="1" lang="ja-JP" altLang="en-US" dirty="0"/>
          </a:p>
        </p:txBody>
      </p:sp>
      <p:sp>
        <p:nvSpPr>
          <p:cNvPr id="13" name="テキスト ボックス 12"/>
          <p:cNvSpPr txBox="1"/>
          <p:nvPr/>
        </p:nvSpPr>
        <p:spPr>
          <a:xfrm>
            <a:off x="3275856" y="5877272"/>
            <a:ext cx="1080120" cy="369332"/>
          </a:xfrm>
          <a:prstGeom prst="rect">
            <a:avLst/>
          </a:prstGeom>
          <a:noFill/>
        </p:spPr>
        <p:txBody>
          <a:bodyPr wrap="square" rtlCol="0">
            <a:spAutoFit/>
          </a:bodyPr>
          <a:lstStyle/>
          <a:p>
            <a:r>
              <a:rPr kumimoji="1" lang="en-US" altLang="ja-JP" dirty="0" smtClean="0"/>
              <a:t>2008</a:t>
            </a:r>
          </a:p>
        </p:txBody>
      </p:sp>
      <p:sp>
        <p:nvSpPr>
          <p:cNvPr id="14" name="テキスト ボックス 13"/>
          <p:cNvSpPr txBox="1"/>
          <p:nvPr/>
        </p:nvSpPr>
        <p:spPr>
          <a:xfrm>
            <a:off x="6012160" y="5877272"/>
            <a:ext cx="1080120" cy="369332"/>
          </a:xfrm>
          <a:prstGeom prst="rect">
            <a:avLst/>
          </a:prstGeom>
          <a:noFill/>
        </p:spPr>
        <p:txBody>
          <a:bodyPr wrap="square" rtlCol="0">
            <a:spAutoFit/>
          </a:bodyPr>
          <a:lstStyle/>
          <a:p>
            <a:r>
              <a:rPr kumimoji="1" lang="en-US" altLang="ja-JP" dirty="0" smtClean="0"/>
              <a:t>2011</a:t>
            </a:r>
            <a:endParaRPr kumimoji="1" lang="ja-JP" altLang="en-US" dirty="0"/>
          </a:p>
        </p:txBody>
      </p:sp>
      <p:sp>
        <p:nvSpPr>
          <p:cNvPr id="15" name="テキスト ボックス 14"/>
          <p:cNvSpPr txBox="1"/>
          <p:nvPr/>
        </p:nvSpPr>
        <p:spPr>
          <a:xfrm>
            <a:off x="5148064" y="5877272"/>
            <a:ext cx="1080120" cy="369332"/>
          </a:xfrm>
          <a:prstGeom prst="rect">
            <a:avLst/>
          </a:prstGeom>
          <a:noFill/>
        </p:spPr>
        <p:txBody>
          <a:bodyPr wrap="square" rtlCol="0">
            <a:spAutoFit/>
          </a:bodyPr>
          <a:lstStyle/>
          <a:p>
            <a:r>
              <a:rPr kumimoji="1" lang="en-US" altLang="ja-JP" dirty="0" smtClean="0"/>
              <a:t>2010</a:t>
            </a:r>
            <a:endParaRPr kumimoji="1" lang="ja-JP" altLang="en-US" dirty="0"/>
          </a:p>
        </p:txBody>
      </p:sp>
      <p:sp>
        <p:nvSpPr>
          <p:cNvPr id="16" name="テキスト ボックス 15"/>
          <p:cNvSpPr txBox="1"/>
          <p:nvPr/>
        </p:nvSpPr>
        <p:spPr>
          <a:xfrm>
            <a:off x="4211960" y="5877274"/>
            <a:ext cx="1080120" cy="646331"/>
          </a:xfrm>
          <a:prstGeom prst="rect">
            <a:avLst/>
          </a:prstGeom>
          <a:noFill/>
        </p:spPr>
        <p:txBody>
          <a:bodyPr wrap="square" rtlCol="0">
            <a:spAutoFit/>
          </a:bodyPr>
          <a:lstStyle/>
          <a:p>
            <a:r>
              <a:rPr kumimoji="1" lang="en-US" altLang="ja-JP" dirty="0" smtClean="0"/>
              <a:t>2009</a:t>
            </a:r>
            <a:endParaRPr lang="en-US" altLang="ja-JP" dirty="0" smtClean="0"/>
          </a:p>
          <a:p>
            <a:endParaRPr kumimoji="1" lang="ja-JP" altLang="en-US" dirty="0"/>
          </a:p>
        </p:txBody>
      </p:sp>
      <p:sp>
        <p:nvSpPr>
          <p:cNvPr id="17" name="テキスト ボックス 16"/>
          <p:cNvSpPr txBox="1"/>
          <p:nvPr/>
        </p:nvSpPr>
        <p:spPr>
          <a:xfrm>
            <a:off x="6804248" y="6021290"/>
            <a:ext cx="3240360" cy="276999"/>
          </a:xfrm>
          <a:prstGeom prst="rect">
            <a:avLst/>
          </a:prstGeom>
          <a:noFill/>
        </p:spPr>
        <p:txBody>
          <a:bodyPr wrap="square" rtlCol="0">
            <a:spAutoFit/>
          </a:bodyPr>
          <a:lstStyle/>
          <a:p>
            <a:r>
              <a:rPr lang="en-US" altLang="ja-JP" sz="1200" dirty="0" smtClean="0"/>
              <a:t>(CM</a:t>
            </a:r>
            <a:r>
              <a:rPr lang="ja-JP" altLang="en-US" sz="1200" dirty="0" smtClean="0"/>
              <a:t>総合研究所／</a:t>
            </a:r>
            <a:r>
              <a:rPr lang="en-US" altLang="ja-JP" sz="1200" dirty="0" smtClean="0"/>
              <a:t>CM DATABANK)</a:t>
            </a:r>
          </a:p>
        </p:txBody>
      </p:sp>
      <p:sp>
        <p:nvSpPr>
          <p:cNvPr id="18" name="テキスト ボックス 17"/>
          <p:cNvSpPr txBox="1"/>
          <p:nvPr/>
        </p:nvSpPr>
        <p:spPr>
          <a:xfrm>
            <a:off x="4211960" y="5877272"/>
            <a:ext cx="1080120" cy="369332"/>
          </a:xfrm>
          <a:prstGeom prst="rect">
            <a:avLst/>
          </a:prstGeom>
          <a:noFill/>
        </p:spPr>
        <p:txBody>
          <a:bodyPr wrap="square" rtlCol="0">
            <a:spAutoFit/>
          </a:bodyPr>
          <a:lstStyle/>
          <a:p>
            <a:r>
              <a:rPr kumimoji="1" lang="en-US" altLang="ja-JP" smtClean="0"/>
              <a:t>2009</a:t>
            </a:r>
            <a:endParaRPr kumimoji="1" lang="en-US" altLang="ja-JP" dirty="0" smtClean="0"/>
          </a:p>
        </p:txBody>
      </p:sp>
      <p:sp>
        <p:nvSpPr>
          <p:cNvPr id="20" name="テキスト ボックス 19"/>
          <p:cNvSpPr txBox="1"/>
          <p:nvPr/>
        </p:nvSpPr>
        <p:spPr>
          <a:xfrm>
            <a:off x="4355977" y="2492898"/>
            <a:ext cx="1095673" cy="830997"/>
          </a:xfrm>
          <a:prstGeom prst="rect">
            <a:avLst/>
          </a:prstGeom>
          <a:noFill/>
        </p:spPr>
        <p:txBody>
          <a:bodyPr wrap="none" rtlCol="0">
            <a:spAutoFit/>
          </a:bodyPr>
          <a:lstStyle/>
          <a:p>
            <a:r>
              <a:rPr kumimoji="1" lang="en-US" altLang="ja-JP" sz="4800" b="1" dirty="0" smtClean="0">
                <a:solidFill>
                  <a:srgbClr val="FF0000"/>
                </a:solidFill>
              </a:rPr>
              <a:t>UP!</a:t>
            </a:r>
            <a:endParaRPr kumimoji="1" lang="ja-JP" altLang="en-US" sz="4800" b="1" dirty="0">
              <a:solidFill>
                <a:srgbClr val="FF0000"/>
              </a:solidFill>
            </a:endParaRPr>
          </a:p>
        </p:txBody>
      </p:sp>
      <p:sp>
        <p:nvSpPr>
          <p:cNvPr id="21" name="下矢印 20"/>
          <p:cNvSpPr/>
          <p:nvPr/>
        </p:nvSpPr>
        <p:spPr>
          <a:xfrm>
            <a:off x="5436096" y="2924944"/>
            <a:ext cx="360040" cy="936104"/>
          </a:xfrm>
          <a:prstGeom prst="downArrow">
            <a:avLst/>
          </a:prstGeom>
          <a:solidFill>
            <a:schemeClr val="accent1"/>
          </a:solidFill>
          <a:scene3d>
            <a:camera prst="orthographicFront">
              <a:rot lat="9600000" lon="10799999" rev="19199999"/>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企業広告とは</a:t>
            </a:r>
            <a:endParaRPr kumimoji="1" lang="ja-JP" altLang="en-US" dirty="0"/>
          </a:p>
        </p:txBody>
      </p:sp>
      <p:sp>
        <p:nvSpPr>
          <p:cNvPr id="4" name="スライド番号プレースホルダ 3"/>
          <p:cNvSpPr>
            <a:spLocks noGrp="1"/>
          </p:cNvSpPr>
          <p:nvPr>
            <p:ph type="sldNum" sz="quarter" idx="12"/>
          </p:nvPr>
        </p:nvSpPr>
        <p:spPr/>
        <p:txBody>
          <a:bodyPr/>
          <a:lstStyle/>
          <a:p>
            <a:fld id="{C4317BB2-03B1-4834-8CB6-F3FE5CFB9220}" type="slidenum">
              <a:rPr kumimoji="1" lang="ja-JP" altLang="en-US" smtClean="0"/>
              <a:pPr/>
              <a:t>6</a:t>
            </a:fld>
            <a:endParaRPr kumimoji="1" lang="ja-JP" altLang="en-US" dirty="0"/>
          </a:p>
        </p:txBody>
      </p:sp>
      <p:sp>
        <p:nvSpPr>
          <p:cNvPr id="5" name="テキスト ボックス 4"/>
          <p:cNvSpPr txBox="1"/>
          <p:nvPr/>
        </p:nvSpPr>
        <p:spPr>
          <a:xfrm>
            <a:off x="755576" y="1844824"/>
            <a:ext cx="2800767" cy="523220"/>
          </a:xfrm>
          <a:prstGeom prst="rect">
            <a:avLst/>
          </a:prstGeom>
          <a:noFill/>
        </p:spPr>
        <p:txBody>
          <a:bodyPr wrap="none" rtlCol="0">
            <a:spAutoFit/>
          </a:bodyPr>
          <a:lstStyle/>
          <a:p>
            <a:pPr marL="342900" indent="-342900">
              <a:buFont typeface="Wingdings" pitchFamily="2" charset="2"/>
              <a:buChar char="n"/>
            </a:pPr>
            <a:r>
              <a:rPr kumimoji="1" lang="ja-JP" altLang="en-US" sz="2800" dirty="0" smtClean="0"/>
              <a:t>企業広告</a:t>
            </a:r>
            <a:r>
              <a:rPr kumimoji="1" lang="en-US" altLang="ja-JP" sz="2800" dirty="0" smtClean="0"/>
              <a:t>(CM</a:t>
            </a:r>
            <a:r>
              <a:rPr lang="en-US" altLang="ja-JP" sz="2800" dirty="0" smtClean="0"/>
              <a:t>)</a:t>
            </a:r>
            <a:endParaRPr kumimoji="1" lang="ja-JP" altLang="en-US" sz="2800" dirty="0"/>
          </a:p>
        </p:txBody>
      </p:sp>
      <p:sp>
        <p:nvSpPr>
          <p:cNvPr id="6" name="テキスト ボックス 5"/>
          <p:cNvSpPr txBox="1"/>
          <p:nvPr/>
        </p:nvSpPr>
        <p:spPr>
          <a:xfrm>
            <a:off x="1259633" y="2492896"/>
            <a:ext cx="7056784" cy="707886"/>
          </a:xfrm>
          <a:prstGeom prst="rect">
            <a:avLst/>
          </a:prstGeom>
          <a:noFill/>
        </p:spPr>
        <p:txBody>
          <a:bodyPr wrap="square" rtlCol="0">
            <a:spAutoFit/>
          </a:bodyPr>
          <a:lstStyle/>
          <a:p>
            <a:r>
              <a:rPr kumimoji="1" lang="ja-JP" altLang="en-US" sz="2000" dirty="0" smtClean="0"/>
              <a:t>広告主の</a:t>
            </a:r>
            <a:r>
              <a:rPr kumimoji="1" lang="ja-JP" altLang="en-US" sz="2000" u="sng" dirty="0" smtClean="0">
                <a:uFill>
                  <a:solidFill>
                    <a:srgbClr val="FF0000"/>
                  </a:solidFill>
                </a:uFill>
              </a:rPr>
              <a:t>企業理念・経営方針・事業領域</a:t>
            </a:r>
            <a:r>
              <a:rPr kumimoji="1" lang="ja-JP" altLang="en-US" sz="2000" dirty="0" smtClean="0"/>
              <a:t>を示し、企業への理解や支持を求める広告</a:t>
            </a:r>
            <a:r>
              <a:rPr kumimoji="1" lang="en-US" altLang="ja-JP" sz="2000" dirty="0" smtClean="0"/>
              <a:t>(CM)</a:t>
            </a:r>
            <a:r>
              <a:rPr kumimoji="1" lang="ja-JP" altLang="en-US" sz="2000" dirty="0" smtClean="0"/>
              <a:t>　　　　　（嶋村　</a:t>
            </a:r>
            <a:r>
              <a:rPr kumimoji="1" lang="en-US" altLang="ja-JP" sz="2000" dirty="0" smtClean="0"/>
              <a:t>2006</a:t>
            </a:r>
            <a:r>
              <a:rPr kumimoji="1" lang="ja-JP" altLang="en-US" sz="2000" dirty="0" smtClean="0"/>
              <a:t>）</a:t>
            </a:r>
            <a:endParaRPr kumimoji="1" lang="ja-JP" altLang="en-US" sz="2000" dirty="0"/>
          </a:p>
        </p:txBody>
      </p:sp>
      <p:sp>
        <p:nvSpPr>
          <p:cNvPr id="7" name="対角する 2 つの角を切り取った四角形 6"/>
          <p:cNvSpPr/>
          <p:nvPr/>
        </p:nvSpPr>
        <p:spPr>
          <a:xfrm>
            <a:off x="1115616" y="2420888"/>
            <a:ext cx="7560840" cy="864096"/>
          </a:xfrm>
          <a:prstGeom prst="snip2DiagRect">
            <a:avLst>
              <a:gd name="adj1" fmla="val 0"/>
              <a:gd name="adj2"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a:off x="4572000" y="2852936"/>
            <a:ext cx="0" cy="792088"/>
          </a:xfrm>
          <a:prstGeom prst="straightConnector1">
            <a:avLst/>
          </a:prstGeom>
          <a:ln cmpd="dbl">
            <a:tailEnd type="arrow"/>
          </a:ln>
        </p:spPr>
        <p:style>
          <a:lnRef idx="2">
            <a:schemeClr val="accent1"/>
          </a:lnRef>
          <a:fillRef idx="0">
            <a:schemeClr val="accent1"/>
          </a:fillRef>
          <a:effectRef idx="1">
            <a:schemeClr val="accent1"/>
          </a:effectRef>
          <a:fontRef idx="minor">
            <a:schemeClr val="tx1"/>
          </a:fontRef>
        </p:style>
      </p:cxnSp>
      <p:grpSp>
        <p:nvGrpSpPr>
          <p:cNvPr id="25" name="グループ化 24"/>
          <p:cNvGrpSpPr/>
          <p:nvPr/>
        </p:nvGrpSpPr>
        <p:grpSpPr>
          <a:xfrm>
            <a:off x="3779912" y="3573016"/>
            <a:ext cx="1728192" cy="1440160"/>
            <a:chOff x="3707904" y="4149080"/>
            <a:chExt cx="1728192" cy="1440160"/>
          </a:xfrm>
        </p:grpSpPr>
        <p:sp>
          <p:nvSpPr>
            <p:cNvPr id="14" name="テキスト ボックス 13"/>
            <p:cNvSpPr txBox="1"/>
            <p:nvPr/>
          </p:nvSpPr>
          <p:spPr>
            <a:xfrm>
              <a:off x="4067944" y="4581128"/>
              <a:ext cx="1008112" cy="584775"/>
            </a:xfrm>
            <a:prstGeom prst="rect">
              <a:avLst/>
            </a:prstGeom>
            <a:noFill/>
          </p:spPr>
          <p:txBody>
            <a:bodyPr wrap="square" rtlCol="0">
              <a:spAutoFit/>
            </a:bodyPr>
            <a:lstStyle/>
            <a:p>
              <a:r>
                <a:rPr lang="ja-JP" altLang="en-US" sz="3200" dirty="0" smtClean="0"/>
                <a:t>価値</a:t>
              </a:r>
              <a:endParaRPr kumimoji="1" lang="ja-JP" altLang="en-US" sz="3200" dirty="0"/>
            </a:p>
          </p:txBody>
        </p:sp>
        <p:sp>
          <p:nvSpPr>
            <p:cNvPr id="18" name="爆発 1 17"/>
            <p:cNvSpPr/>
            <p:nvPr/>
          </p:nvSpPr>
          <p:spPr>
            <a:xfrm>
              <a:off x="3707904" y="4149080"/>
              <a:ext cx="1728192" cy="1440160"/>
            </a:xfrm>
            <a:prstGeom prst="irregularSeal1">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nvGrpSpPr>
          <p:cNvPr id="24" name="グループ化 23"/>
          <p:cNvGrpSpPr/>
          <p:nvPr/>
        </p:nvGrpSpPr>
        <p:grpSpPr>
          <a:xfrm>
            <a:off x="1187624" y="5301208"/>
            <a:ext cx="7344816" cy="1008112"/>
            <a:chOff x="1259632" y="5085184"/>
            <a:chExt cx="7128792" cy="1008112"/>
          </a:xfrm>
        </p:grpSpPr>
        <p:sp>
          <p:nvSpPr>
            <p:cNvPr id="21" name="テキスト ボックス 20"/>
            <p:cNvSpPr txBox="1"/>
            <p:nvPr/>
          </p:nvSpPr>
          <p:spPr>
            <a:xfrm>
              <a:off x="1403648" y="5157192"/>
              <a:ext cx="6912768" cy="738664"/>
            </a:xfrm>
            <a:prstGeom prst="rect">
              <a:avLst/>
            </a:prstGeom>
            <a:noFill/>
          </p:spPr>
          <p:txBody>
            <a:bodyPr wrap="square" rtlCol="0">
              <a:spAutoFit/>
            </a:bodyPr>
            <a:lstStyle/>
            <a:p>
              <a:pPr algn="r"/>
              <a:r>
                <a:rPr kumimoji="1" lang="ja-JP" altLang="en-US" sz="2000" dirty="0" smtClean="0"/>
                <a:t>価値は企業が何を大切にしているかを言い表しているもの</a:t>
              </a:r>
              <a:r>
                <a:rPr kumimoji="1" lang="ja-JP" altLang="en-US" sz="2400" dirty="0" smtClean="0"/>
                <a:t>　　　　　　　　　　　　　　　　　　　　　　　　　　　　</a:t>
              </a:r>
              <a:r>
                <a:rPr kumimoji="1" lang="ja-JP" altLang="en-US" dirty="0" smtClean="0"/>
                <a:t>（コトラー　</a:t>
              </a:r>
              <a:r>
                <a:rPr kumimoji="1" lang="en-US" altLang="ja-JP" dirty="0" smtClean="0"/>
                <a:t>2010</a:t>
              </a:r>
              <a:r>
                <a:rPr kumimoji="1" lang="ja-JP" altLang="en-US" dirty="0" smtClean="0"/>
                <a:t>）</a:t>
              </a:r>
              <a:endParaRPr kumimoji="1" lang="ja-JP" altLang="en-US" dirty="0"/>
            </a:p>
          </p:txBody>
        </p:sp>
        <p:sp>
          <p:nvSpPr>
            <p:cNvPr id="23" name="角丸四角形 22"/>
            <p:cNvSpPr/>
            <p:nvPr/>
          </p:nvSpPr>
          <p:spPr>
            <a:xfrm>
              <a:off x="1259632" y="5085184"/>
              <a:ext cx="7128792" cy="1008112"/>
            </a:xfrm>
            <a:prstGeom prst="round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コモディティ化</a:t>
            </a:r>
            <a:r>
              <a:rPr kumimoji="1" lang="ja-JP" altLang="en-US" dirty="0" smtClean="0"/>
              <a:t>市場</a:t>
            </a:r>
            <a:endParaRPr kumimoji="1" lang="ja-JP" altLang="en-US" dirty="0"/>
          </a:p>
        </p:txBody>
      </p:sp>
      <p:sp>
        <p:nvSpPr>
          <p:cNvPr id="4" name="スライド番号プレースホルダ 3"/>
          <p:cNvSpPr>
            <a:spLocks noGrp="1"/>
          </p:cNvSpPr>
          <p:nvPr>
            <p:ph type="sldNum" sz="quarter" idx="12"/>
          </p:nvPr>
        </p:nvSpPr>
        <p:spPr/>
        <p:txBody>
          <a:bodyPr/>
          <a:lstStyle/>
          <a:p>
            <a:fld id="{C4317BB2-03B1-4834-8CB6-F3FE5CFB9220}" type="slidenum">
              <a:rPr kumimoji="1" lang="ja-JP" altLang="en-US" smtClean="0"/>
              <a:pPr/>
              <a:t>7</a:t>
            </a:fld>
            <a:endParaRPr kumimoji="1" lang="ja-JP" altLang="en-US" dirty="0"/>
          </a:p>
        </p:txBody>
      </p:sp>
      <p:sp>
        <p:nvSpPr>
          <p:cNvPr id="5" name="テキスト ボックス 4"/>
          <p:cNvSpPr txBox="1"/>
          <p:nvPr/>
        </p:nvSpPr>
        <p:spPr>
          <a:xfrm>
            <a:off x="683569" y="1916834"/>
            <a:ext cx="2826415" cy="461665"/>
          </a:xfrm>
          <a:prstGeom prst="rect">
            <a:avLst/>
          </a:prstGeom>
          <a:noFill/>
        </p:spPr>
        <p:txBody>
          <a:bodyPr wrap="none" rtlCol="0">
            <a:spAutoFit/>
          </a:bodyPr>
          <a:lstStyle/>
          <a:p>
            <a:pPr>
              <a:buFont typeface="Wingdings" pitchFamily="2" charset="2"/>
              <a:buChar char="n"/>
            </a:pPr>
            <a:r>
              <a:rPr lang="ja-JP" altLang="en-US" dirty="0" smtClean="0"/>
              <a:t> </a:t>
            </a:r>
            <a:r>
              <a:rPr kumimoji="1" lang="ja-JP" altLang="en-US" sz="2400" dirty="0" smtClean="0"/>
              <a:t>コモディティ化市場</a:t>
            </a:r>
            <a:endParaRPr kumimoji="1" lang="ja-JP" altLang="en-US" sz="2400" dirty="0"/>
          </a:p>
        </p:txBody>
      </p:sp>
      <p:sp>
        <p:nvSpPr>
          <p:cNvPr id="6" name="テキスト ボックス 5"/>
          <p:cNvSpPr txBox="1"/>
          <p:nvPr/>
        </p:nvSpPr>
        <p:spPr>
          <a:xfrm>
            <a:off x="899593" y="2492896"/>
            <a:ext cx="7200800" cy="1084912"/>
          </a:xfrm>
          <a:prstGeom prst="rect">
            <a:avLst/>
          </a:prstGeom>
          <a:noFill/>
        </p:spPr>
        <p:txBody>
          <a:bodyPr wrap="square" rtlCol="0">
            <a:spAutoFit/>
          </a:bodyPr>
          <a:lstStyle/>
          <a:p>
            <a:r>
              <a:rPr lang="ja-JP" altLang="en-US" sz="2000" dirty="0" smtClean="0"/>
              <a:t>差別化されるべき商品においても、*一般商品のように差別化が困難になっている状況　　　　　　（恩蔵　</a:t>
            </a:r>
            <a:r>
              <a:rPr lang="en-US" altLang="ja-JP" sz="2000" dirty="0" smtClean="0"/>
              <a:t>2007</a:t>
            </a:r>
            <a:r>
              <a:rPr lang="ja-JP" altLang="en-US" sz="2000" dirty="0" smtClean="0"/>
              <a:t>）</a:t>
            </a:r>
            <a:endParaRPr lang="en-US" altLang="ja-JP" sz="2000" dirty="0" smtClean="0"/>
          </a:p>
          <a:p>
            <a:endParaRPr lang="en-US" altLang="ja-JP" sz="1050" dirty="0" smtClean="0"/>
          </a:p>
          <a:p>
            <a:r>
              <a:rPr kumimoji="1" lang="ja-JP" altLang="en-US" sz="1400" dirty="0" smtClean="0"/>
              <a:t>*一般商品とは、小麦・大豆・とうもろこしといった穀物などのことを指す</a:t>
            </a:r>
            <a:endParaRPr kumimoji="1" lang="ja-JP" altLang="en-US" sz="1400" dirty="0"/>
          </a:p>
        </p:txBody>
      </p:sp>
      <p:sp>
        <p:nvSpPr>
          <p:cNvPr id="7" name="対角する 2 つの角を切り取った四角形 6"/>
          <p:cNvSpPr/>
          <p:nvPr/>
        </p:nvSpPr>
        <p:spPr>
          <a:xfrm>
            <a:off x="755577" y="2420888"/>
            <a:ext cx="7488832" cy="1296144"/>
          </a:xfrm>
          <a:prstGeom prst="snip2DiagRect">
            <a:avLst>
              <a:gd name="adj1" fmla="val 0"/>
              <a:gd name="adj2" fmla="val 16667"/>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8" name="図 7" descr="aquos.jpg"/>
          <p:cNvPicPr>
            <a:picLocks noChangeAspect="1"/>
          </p:cNvPicPr>
          <p:nvPr/>
        </p:nvPicPr>
        <p:blipFill>
          <a:blip r:embed="rId2" cstate="print"/>
          <a:stretch>
            <a:fillRect/>
          </a:stretch>
        </p:blipFill>
        <p:spPr>
          <a:xfrm>
            <a:off x="827585" y="5085184"/>
            <a:ext cx="940465" cy="854968"/>
          </a:xfrm>
          <a:prstGeom prst="rect">
            <a:avLst/>
          </a:prstGeom>
        </p:spPr>
      </p:pic>
      <p:sp>
        <p:nvSpPr>
          <p:cNvPr id="9" name="テキスト ボックス 8"/>
          <p:cNvSpPr txBox="1"/>
          <p:nvPr/>
        </p:nvSpPr>
        <p:spPr>
          <a:xfrm>
            <a:off x="899593" y="5805264"/>
            <a:ext cx="1023237" cy="369332"/>
          </a:xfrm>
          <a:prstGeom prst="rect">
            <a:avLst/>
          </a:prstGeom>
          <a:noFill/>
        </p:spPr>
        <p:txBody>
          <a:bodyPr wrap="none" rtlCol="0">
            <a:spAutoFit/>
          </a:bodyPr>
          <a:lstStyle/>
          <a:p>
            <a:r>
              <a:rPr kumimoji="1" lang="en-US" altLang="ja-JP" dirty="0" smtClean="0"/>
              <a:t>AQUOS</a:t>
            </a:r>
            <a:endParaRPr kumimoji="1" lang="ja-JP" altLang="en-US" dirty="0"/>
          </a:p>
        </p:txBody>
      </p:sp>
      <p:pic>
        <p:nvPicPr>
          <p:cNvPr id="10" name="図 9" descr="regza toshiba.jpg"/>
          <p:cNvPicPr>
            <a:picLocks noChangeAspect="1"/>
          </p:cNvPicPr>
          <p:nvPr/>
        </p:nvPicPr>
        <p:blipFill>
          <a:blip r:embed="rId3" cstate="print"/>
          <a:stretch>
            <a:fillRect/>
          </a:stretch>
        </p:blipFill>
        <p:spPr>
          <a:xfrm>
            <a:off x="2267745" y="5085184"/>
            <a:ext cx="896144" cy="672108"/>
          </a:xfrm>
          <a:prstGeom prst="rect">
            <a:avLst/>
          </a:prstGeom>
        </p:spPr>
      </p:pic>
      <p:sp>
        <p:nvSpPr>
          <p:cNvPr id="11" name="テキスト ボックス 10"/>
          <p:cNvSpPr txBox="1"/>
          <p:nvPr/>
        </p:nvSpPr>
        <p:spPr>
          <a:xfrm>
            <a:off x="2339753" y="5805264"/>
            <a:ext cx="941283" cy="369332"/>
          </a:xfrm>
          <a:prstGeom prst="rect">
            <a:avLst/>
          </a:prstGeom>
          <a:noFill/>
        </p:spPr>
        <p:txBody>
          <a:bodyPr wrap="none" rtlCol="0">
            <a:spAutoFit/>
          </a:bodyPr>
          <a:lstStyle/>
          <a:p>
            <a:r>
              <a:rPr kumimoji="1" lang="en-US" altLang="ja-JP" dirty="0" smtClean="0"/>
              <a:t>REGZA</a:t>
            </a:r>
            <a:endParaRPr kumimoji="1" lang="ja-JP" altLang="en-US" dirty="0"/>
          </a:p>
        </p:txBody>
      </p:sp>
      <p:pic>
        <p:nvPicPr>
          <p:cNvPr id="12" name="図 11" descr="sony ブラビア.jpg"/>
          <p:cNvPicPr>
            <a:picLocks noChangeAspect="1"/>
          </p:cNvPicPr>
          <p:nvPr/>
        </p:nvPicPr>
        <p:blipFill>
          <a:blip r:embed="rId4" cstate="print"/>
          <a:stretch>
            <a:fillRect/>
          </a:stretch>
        </p:blipFill>
        <p:spPr>
          <a:xfrm>
            <a:off x="3491881" y="5013176"/>
            <a:ext cx="1024136" cy="768102"/>
          </a:xfrm>
          <a:prstGeom prst="rect">
            <a:avLst/>
          </a:prstGeom>
        </p:spPr>
      </p:pic>
      <p:sp>
        <p:nvSpPr>
          <p:cNvPr id="13" name="テキスト ボックス 12"/>
          <p:cNvSpPr txBox="1"/>
          <p:nvPr/>
        </p:nvSpPr>
        <p:spPr>
          <a:xfrm>
            <a:off x="3563889" y="5805264"/>
            <a:ext cx="992579" cy="369332"/>
          </a:xfrm>
          <a:prstGeom prst="rect">
            <a:avLst/>
          </a:prstGeom>
          <a:noFill/>
        </p:spPr>
        <p:txBody>
          <a:bodyPr wrap="none" rtlCol="0">
            <a:spAutoFit/>
          </a:bodyPr>
          <a:lstStyle/>
          <a:p>
            <a:r>
              <a:rPr kumimoji="1" lang="en-US" altLang="ja-JP" dirty="0" smtClean="0"/>
              <a:t>BRAVIA</a:t>
            </a:r>
            <a:endParaRPr kumimoji="1" lang="ja-JP" altLang="en-US" dirty="0"/>
          </a:p>
        </p:txBody>
      </p:sp>
      <p:pic>
        <p:nvPicPr>
          <p:cNvPr id="14" name="図 13" descr="ビエラ　パナソニック.jpg"/>
          <p:cNvPicPr>
            <a:picLocks noChangeAspect="1"/>
          </p:cNvPicPr>
          <p:nvPr/>
        </p:nvPicPr>
        <p:blipFill>
          <a:blip r:embed="rId5" cstate="print"/>
          <a:stretch>
            <a:fillRect/>
          </a:stretch>
        </p:blipFill>
        <p:spPr>
          <a:xfrm>
            <a:off x="4860032" y="5013176"/>
            <a:ext cx="864096" cy="864096"/>
          </a:xfrm>
          <a:prstGeom prst="rect">
            <a:avLst/>
          </a:prstGeom>
        </p:spPr>
      </p:pic>
      <p:sp>
        <p:nvSpPr>
          <p:cNvPr id="15" name="テキスト ボックス 14"/>
          <p:cNvSpPr txBox="1"/>
          <p:nvPr/>
        </p:nvSpPr>
        <p:spPr>
          <a:xfrm>
            <a:off x="4860032" y="5805264"/>
            <a:ext cx="838691" cy="369332"/>
          </a:xfrm>
          <a:prstGeom prst="rect">
            <a:avLst/>
          </a:prstGeom>
          <a:noFill/>
        </p:spPr>
        <p:txBody>
          <a:bodyPr wrap="none" rtlCol="0">
            <a:spAutoFit/>
          </a:bodyPr>
          <a:lstStyle/>
          <a:p>
            <a:r>
              <a:rPr kumimoji="1" lang="en-US" altLang="ja-JP" dirty="0" smtClean="0"/>
              <a:t>VIERA</a:t>
            </a:r>
            <a:endParaRPr kumimoji="1" lang="ja-JP" altLang="en-US" dirty="0"/>
          </a:p>
        </p:txBody>
      </p:sp>
      <p:sp>
        <p:nvSpPr>
          <p:cNvPr id="16" name="円/楕円 15"/>
          <p:cNvSpPr/>
          <p:nvPr/>
        </p:nvSpPr>
        <p:spPr>
          <a:xfrm>
            <a:off x="395537" y="4149080"/>
            <a:ext cx="5760640" cy="2448272"/>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2339753" y="4509120"/>
            <a:ext cx="1708521" cy="369332"/>
          </a:xfrm>
          <a:prstGeom prst="rect">
            <a:avLst/>
          </a:prstGeom>
          <a:noFill/>
        </p:spPr>
        <p:txBody>
          <a:bodyPr wrap="none" rtlCol="0">
            <a:spAutoFit/>
          </a:bodyPr>
          <a:lstStyle/>
          <a:p>
            <a:r>
              <a:rPr kumimoji="1" lang="ja-JP" altLang="en-US" dirty="0" smtClean="0"/>
              <a:t>薄型テレビ市場</a:t>
            </a:r>
            <a:endParaRPr kumimoji="1" lang="ja-JP" altLang="en-US" dirty="0"/>
          </a:p>
        </p:txBody>
      </p:sp>
      <p:sp>
        <p:nvSpPr>
          <p:cNvPr id="19" name="正方形/長方形 18"/>
          <p:cNvSpPr/>
          <p:nvPr/>
        </p:nvSpPr>
        <p:spPr>
          <a:xfrm>
            <a:off x="2123728" y="4005064"/>
            <a:ext cx="2232248" cy="360040"/>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2123728" y="4005064"/>
            <a:ext cx="1996159" cy="369332"/>
          </a:xfrm>
          <a:prstGeom prst="rect">
            <a:avLst/>
          </a:prstGeom>
          <a:noFill/>
        </p:spPr>
        <p:txBody>
          <a:bodyPr wrap="none" rtlCol="0">
            <a:spAutoFit/>
          </a:bodyPr>
          <a:lstStyle/>
          <a:p>
            <a:r>
              <a:rPr kumimoji="1" lang="ja-JP" altLang="en-US" dirty="0" smtClean="0"/>
              <a:t>コモディティ化市場</a:t>
            </a:r>
            <a:endParaRPr kumimoji="1" lang="ja-JP" altLang="en-US" dirty="0"/>
          </a:p>
        </p:txBody>
      </p:sp>
      <p:sp>
        <p:nvSpPr>
          <p:cNvPr id="20" name="テキスト ボックス 19"/>
          <p:cNvSpPr txBox="1"/>
          <p:nvPr/>
        </p:nvSpPr>
        <p:spPr>
          <a:xfrm flipH="1">
            <a:off x="6489926" y="4725144"/>
            <a:ext cx="2834602" cy="923330"/>
          </a:xfrm>
          <a:prstGeom prst="rect">
            <a:avLst/>
          </a:prstGeom>
          <a:noFill/>
        </p:spPr>
        <p:txBody>
          <a:bodyPr wrap="square" rtlCol="0">
            <a:spAutoFit/>
          </a:bodyPr>
          <a:lstStyle/>
          <a:p>
            <a:r>
              <a:rPr kumimoji="1" lang="ja-JP" altLang="en-US" b="1" dirty="0" smtClean="0"/>
              <a:t>製品機能・品質</a:t>
            </a:r>
            <a:r>
              <a:rPr kumimoji="1" lang="ja-JP" altLang="en-US" dirty="0" smtClean="0"/>
              <a:t>では</a:t>
            </a:r>
            <a:endParaRPr kumimoji="1" lang="en-US" altLang="ja-JP" dirty="0" smtClean="0"/>
          </a:p>
          <a:p>
            <a:r>
              <a:rPr kumimoji="1" lang="ja-JP" altLang="en-US" dirty="0" smtClean="0"/>
              <a:t>あまり</a:t>
            </a:r>
            <a:r>
              <a:rPr kumimoji="1" lang="ja-JP" altLang="en-US" b="1" u="sng" dirty="0" smtClean="0">
                <a:uFill>
                  <a:solidFill>
                    <a:srgbClr val="FF0000"/>
                  </a:solidFill>
                </a:uFill>
              </a:rPr>
              <a:t>差別化</a:t>
            </a:r>
            <a:r>
              <a:rPr kumimoji="1" lang="ja-JP" altLang="en-US" dirty="0" smtClean="0"/>
              <a:t>が図れない市場になっている</a:t>
            </a:r>
            <a:endParaRPr kumimoji="1" lang="ja-JP" altLang="en-US" dirty="0"/>
          </a:p>
        </p:txBody>
      </p:sp>
      <p:pic>
        <p:nvPicPr>
          <p:cNvPr id="21" name="図 20" descr="point.wmf"/>
          <p:cNvPicPr>
            <a:picLocks noChangeAspect="1"/>
          </p:cNvPicPr>
          <p:nvPr/>
        </p:nvPicPr>
        <p:blipFill>
          <a:blip r:embed="rId6" cstate="print"/>
          <a:stretch>
            <a:fillRect/>
          </a:stretch>
        </p:blipFill>
        <p:spPr>
          <a:xfrm>
            <a:off x="6156176" y="4199980"/>
            <a:ext cx="1296144" cy="49304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マーケティング</a:t>
            </a:r>
            <a:r>
              <a:rPr lang="en-US" altLang="ja-JP" dirty="0" smtClean="0"/>
              <a:t>3.0</a:t>
            </a:r>
            <a:r>
              <a:rPr lang="ja-JP" altLang="en-US" dirty="0" smtClean="0"/>
              <a:t>の出現</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8</a:t>
            </a:fld>
            <a:endParaRPr kumimoji="1" lang="ja-JP" altLang="en-US" dirty="0"/>
          </a:p>
        </p:txBody>
      </p:sp>
      <p:sp>
        <p:nvSpPr>
          <p:cNvPr id="11" name="正方形/長方形 10"/>
          <p:cNvSpPr/>
          <p:nvPr/>
        </p:nvSpPr>
        <p:spPr>
          <a:xfrm>
            <a:off x="107505" y="6522454"/>
            <a:ext cx="2649283" cy="276999"/>
          </a:xfrm>
          <a:prstGeom prst="rect">
            <a:avLst/>
          </a:prstGeom>
        </p:spPr>
        <p:txBody>
          <a:bodyPr wrap="none">
            <a:spAutoFit/>
          </a:bodyPr>
          <a:lstStyle/>
          <a:p>
            <a:r>
              <a:rPr lang="en-US" altLang="ja-JP" sz="1200" dirty="0"/>
              <a:t>2012/03/05  </a:t>
            </a:r>
            <a:r>
              <a:rPr lang="ja-JP" altLang="en-US" sz="1200" dirty="0"/>
              <a:t>日経</a:t>
            </a:r>
            <a:r>
              <a:rPr lang="ja-JP" altLang="en-US" sz="1200" dirty="0" smtClean="0"/>
              <a:t>ＭＪ（流通新聞）より</a:t>
            </a:r>
            <a:endParaRPr lang="ja-JP" altLang="en-US" sz="1200" dirty="0"/>
          </a:p>
        </p:txBody>
      </p:sp>
      <p:grpSp>
        <p:nvGrpSpPr>
          <p:cNvPr id="45" name="図形グループ 44"/>
          <p:cNvGrpSpPr/>
          <p:nvPr/>
        </p:nvGrpSpPr>
        <p:grpSpPr>
          <a:xfrm>
            <a:off x="539553" y="1844824"/>
            <a:ext cx="6552728" cy="4653136"/>
            <a:chOff x="899592" y="1844824"/>
            <a:chExt cx="6552728" cy="4653136"/>
          </a:xfrm>
        </p:grpSpPr>
        <p:pic>
          <p:nvPicPr>
            <p:cNvPr id="9" name="図 8"/>
            <p:cNvPicPr>
              <a:picLocks noChangeAspect="1"/>
            </p:cNvPicPr>
            <p:nvPr/>
          </p:nvPicPr>
          <p:blipFill rotWithShape="1">
            <a:blip r:embed="rId2"/>
            <a:srcRect l="861" t="4889"/>
            <a:stretch/>
          </p:blipFill>
          <p:spPr>
            <a:xfrm>
              <a:off x="899592" y="1844824"/>
              <a:ext cx="1945517" cy="4653136"/>
            </a:xfrm>
            <a:prstGeom prst="rect">
              <a:avLst/>
            </a:prstGeom>
          </p:spPr>
        </p:pic>
        <p:sp>
          <p:nvSpPr>
            <p:cNvPr id="15" name="四角形吹き出し 14"/>
            <p:cNvSpPr/>
            <p:nvPr/>
          </p:nvSpPr>
          <p:spPr>
            <a:xfrm>
              <a:off x="3779912" y="1916832"/>
              <a:ext cx="3672408" cy="4392488"/>
            </a:xfrm>
            <a:prstGeom prst="wedgeRectCallout">
              <a:avLst>
                <a:gd name="adj1" fmla="val -78248"/>
                <a:gd name="adj2" fmla="val -7875"/>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grpSp>
          <p:nvGrpSpPr>
            <p:cNvPr id="43" name="図形グループ 42"/>
            <p:cNvGrpSpPr/>
            <p:nvPr/>
          </p:nvGrpSpPr>
          <p:grpSpPr>
            <a:xfrm>
              <a:off x="3851920" y="1988840"/>
              <a:ext cx="3600400" cy="4320480"/>
              <a:chOff x="3347864" y="2276872"/>
              <a:chExt cx="3293126" cy="3888432"/>
            </a:xfrm>
          </p:grpSpPr>
          <p:pic>
            <p:nvPicPr>
              <p:cNvPr id="16" name="図 15"/>
              <p:cNvPicPr>
                <a:picLocks noChangeAspect="1"/>
              </p:cNvPicPr>
              <p:nvPr/>
            </p:nvPicPr>
            <p:blipFill>
              <a:blip r:embed="rId3"/>
              <a:stretch>
                <a:fillRect/>
              </a:stretch>
            </p:blipFill>
            <p:spPr>
              <a:xfrm>
                <a:off x="3347864" y="2276872"/>
                <a:ext cx="3293126" cy="3875694"/>
              </a:xfrm>
              <a:prstGeom prst="rect">
                <a:avLst/>
              </a:prstGeom>
            </p:spPr>
          </p:pic>
          <p:cxnSp>
            <p:nvCxnSpPr>
              <p:cNvPr id="18" name="直線コネクタ 17"/>
              <p:cNvCxnSpPr/>
              <p:nvPr/>
            </p:nvCxnSpPr>
            <p:spPr>
              <a:xfrm>
                <a:off x="3923928" y="2852936"/>
                <a:ext cx="0" cy="64807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3779912" y="2276872"/>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a:off x="3635896" y="2276872"/>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a:off x="6588224" y="3573016"/>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直線コネクタ 25"/>
              <p:cNvCxnSpPr/>
              <p:nvPr/>
            </p:nvCxnSpPr>
            <p:spPr>
              <a:xfrm>
                <a:off x="6444208" y="3573016"/>
                <a:ext cx="0" cy="216024"/>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4283968" y="3573016"/>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a:off x="4139952" y="3573016"/>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直線コネクタ 29"/>
              <p:cNvCxnSpPr/>
              <p:nvPr/>
            </p:nvCxnSpPr>
            <p:spPr>
              <a:xfrm>
                <a:off x="3923928" y="3573016"/>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直線コネクタ 30"/>
              <p:cNvCxnSpPr/>
              <p:nvPr/>
            </p:nvCxnSpPr>
            <p:spPr>
              <a:xfrm>
                <a:off x="3779912" y="3573016"/>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3635896" y="3573016"/>
                <a:ext cx="0" cy="72008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直線コネクタ 33"/>
              <p:cNvCxnSpPr/>
              <p:nvPr/>
            </p:nvCxnSpPr>
            <p:spPr>
              <a:xfrm>
                <a:off x="6084168" y="4941168"/>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a:off x="5940152" y="4941168"/>
                <a:ext cx="0" cy="1224136"/>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5796136" y="4941168"/>
                <a:ext cx="0"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41" name="直線コネクタ 40"/>
              <p:cNvCxnSpPr/>
              <p:nvPr/>
            </p:nvCxnSpPr>
            <p:spPr>
              <a:xfrm>
                <a:off x="6300192" y="5373216"/>
                <a:ext cx="0" cy="720080"/>
              </a:xfrm>
              <a:prstGeom prst="line">
                <a:avLst/>
              </a:prstGeom>
            </p:spPr>
            <p:style>
              <a:lnRef idx="2">
                <a:schemeClr val="accent1"/>
              </a:lnRef>
              <a:fillRef idx="0">
                <a:schemeClr val="accent1"/>
              </a:fillRef>
              <a:effectRef idx="1">
                <a:schemeClr val="accent1"/>
              </a:effectRef>
              <a:fontRef idx="minor">
                <a:schemeClr val="tx1"/>
              </a:fontRef>
            </p:style>
          </p:cxnSp>
        </p:grpSp>
      </p:grpSp>
      <p:pic>
        <p:nvPicPr>
          <p:cNvPr id="44" name="図 43"/>
          <p:cNvPicPr>
            <a:picLocks noChangeAspect="1"/>
          </p:cNvPicPr>
          <p:nvPr/>
        </p:nvPicPr>
        <p:blipFill>
          <a:blip r:embed="rId4"/>
          <a:stretch>
            <a:fillRect/>
          </a:stretch>
        </p:blipFill>
        <p:spPr>
          <a:xfrm rot="479155">
            <a:off x="7472244" y="4202360"/>
            <a:ext cx="1470204" cy="2162066"/>
          </a:xfrm>
          <a:prstGeom prst="rect">
            <a:avLst/>
          </a:prstGeom>
        </p:spPr>
      </p:pic>
    </p:spTree>
    <p:extLst>
      <p:ext uri="{BB962C8B-B14F-4D97-AF65-F5344CB8AC3E}">
        <p14:creationId xmlns:p14="http://schemas.microsoft.com/office/powerpoint/2010/main" val="317320370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角丸四角形吹き出し 15"/>
          <p:cNvSpPr/>
          <p:nvPr/>
        </p:nvSpPr>
        <p:spPr>
          <a:xfrm>
            <a:off x="6012160" y="5661248"/>
            <a:ext cx="3024336" cy="864096"/>
          </a:xfrm>
          <a:prstGeom prst="wedgeRoundRectCallout">
            <a:avLst>
              <a:gd name="adj1" fmla="val -13741"/>
              <a:gd name="adj2" fmla="val -84386"/>
              <a:gd name="adj3" fmla="val 16667"/>
            </a:avLst>
          </a:prstGeom>
          <a:solidFill>
            <a:srgbClr val="FFFFE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角丸四角形吹き出し 14"/>
          <p:cNvSpPr/>
          <p:nvPr/>
        </p:nvSpPr>
        <p:spPr>
          <a:xfrm>
            <a:off x="3707905" y="5877272"/>
            <a:ext cx="1584176" cy="504056"/>
          </a:xfrm>
          <a:prstGeom prst="wedgeRoundRectCallout">
            <a:avLst>
              <a:gd name="adj1" fmla="val 29689"/>
              <a:gd name="adj2" fmla="val -138894"/>
              <a:gd name="adj3" fmla="val 16667"/>
            </a:avLst>
          </a:prstGeom>
          <a:solidFill>
            <a:srgbClr val="FFFFE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角丸四角形吹き出し 13"/>
          <p:cNvSpPr/>
          <p:nvPr/>
        </p:nvSpPr>
        <p:spPr>
          <a:xfrm>
            <a:off x="1187624" y="5805264"/>
            <a:ext cx="1728192" cy="576064"/>
          </a:xfrm>
          <a:prstGeom prst="wedgeRoundRectCallout">
            <a:avLst>
              <a:gd name="adj1" fmla="val 44719"/>
              <a:gd name="adj2" fmla="val -123164"/>
              <a:gd name="adj3" fmla="val 16667"/>
            </a:avLst>
          </a:prstGeom>
          <a:solidFill>
            <a:srgbClr val="FFFFE8"/>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kumimoji="1" lang="ja-JP" altLang="en-US" dirty="0" smtClean="0"/>
              <a:t>マーケティングの概念の変化</a:t>
            </a:r>
            <a:endParaRPr kumimoji="1" lang="ja-JP" altLang="en-US" dirty="0"/>
          </a:p>
        </p:txBody>
      </p:sp>
      <p:sp>
        <p:nvSpPr>
          <p:cNvPr id="4" name="スライド番号プレースホルダー 3"/>
          <p:cNvSpPr>
            <a:spLocks noGrp="1"/>
          </p:cNvSpPr>
          <p:nvPr>
            <p:ph type="sldNum" sz="quarter" idx="12"/>
          </p:nvPr>
        </p:nvSpPr>
        <p:spPr/>
        <p:txBody>
          <a:bodyPr/>
          <a:lstStyle/>
          <a:p>
            <a:fld id="{C4317BB2-03B1-4834-8CB6-F3FE5CFB9220}" type="slidenum">
              <a:rPr kumimoji="1" lang="ja-JP" altLang="en-US" smtClean="0"/>
              <a:pPr/>
              <a:t>9</a:t>
            </a:fld>
            <a:endParaRPr kumimoji="1" lang="ja-JP" altLang="en-US" dirty="0"/>
          </a:p>
        </p:txBody>
      </p:sp>
      <p:graphicFrame>
        <p:nvGraphicFramePr>
          <p:cNvPr id="8" name="表 7"/>
          <p:cNvGraphicFramePr>
            <a:graphicFrameLocks noGrp="1"/>
          </p:cNvGraphicFramePr>
          <p:nvPr>
            <p:extLst>
              <p:ext uri="{D42A27DB-BD31-4B8C-83A1-F6EECF244321}">
                <p14:modId xmlns:p14="http://schemas.microsoft.com/office/powerpoint/2010/main" val="2200293532"/>
              </p:ext>
            </p:extLst>
          </p:nvPr>
        </p:nvGraphicFramePr>
        <p:xfrm>
          <a:off x="611561" y="1916834"/>
          <a:ext cx="7920880" cy="3413271"/>
        </p:xfrm>
        <a:graphic>
          <a:graphicData uri="http://schemas.openxmlformats.org/drawingml/2006/table">
            <a:tbl>
              <a:tblPr firstRow="1" bandRow="1">
                <a:tableStyleId>{10A1B5D5-9B99-4C35-A422-299274C87663}</a:tableStyleId>
              </a:tblPr>
              <a:tblGrid>
                <a:gridCol w="1980220"/>
                <a:gridCol w="1980220"/>
                <a:gridCol w="1980220"/>
                <a:gridCol w="1980220"/>
              </a:tblGrid>
              <a:tr h="483846">
                <a:tc>
                  <a:txBody>
                    <a:bodyPr/>
                    <a:lstStyle/>
                    <a:p>
                      <a:endParaRPr kumimoji="1" lang="ja-JP" altLang="en-US" sz="1600" dirty="0"/>
                    </a:p>
                  </a:txBody>
                  <a:tcP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kumimoji="1" lang="ja-JP" altLang="en-US" sz="1600" b="1" dirty="0" smtClean="0">
                          <a:solidFill>
                            <a:schemeClr val="tx1"/>
                          </a:solidFill>
                        </a:rPr>
                        <a:t>マーケティング</a:t>
                      </a:r>
                      <a:r>
                        <a:rPr kumimoji="1" lang="en-US" altLang="ja-JP" sz="1600" b="1" dirty="0" smtClean="0">
                          <a:solidFill>
                            <a:schemeClr val="tx1"/>
                          </a:solidFill>
                        </a:rPr>
                        <a:t>1.0</a:t>
                      </a:r>
                      <a:endParaRPr kumimoji="1" lang="ja-JP" altLang="en-US" sz="1600" b="1" dirty="0">
                        <a:solidFill>
                          <a:schemeClr val="tx1"/>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ysDot"/>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kumimoji="1" lang="ja-JP" altLang="en-US" sz="1600" b="1" dirty="0" smtClean="0">
                          <a:solidFill>
                            <a:srgbClr val="000000"/>
                          </a:solidFill>
                        </a:rPr>
                        <a:t>マーケティング</a:t>
                      </a:r>
                      <a:r>
                        <a:rPr kumimoji="1" lang="en-US" altLang="ja-JP" sz="1600" b="1" dirty="0" smtClean="0">
                          <a:solidFill>
                            <a:srgbClr val="000000"/>
                          </a:solidFill>
                        </a:rPr>
                        <a:t>2.0</a:t>
                      </a:r>
                      <a:endParaRPr kumimoji="1" lang="ja-JP" altLang="en-US" sz="1600" b="1" dirty="0">
                        <a:solidFill>
                          <a:srgbClr val="000000"/>
                        </a:solidFill>
                      </a:endParaRPr>
                    </a:p>
                  </a:txBody>
                  <a:tcPr>
                    <a:lnL w="12700" cap="flat" cmpd="sng" algn="ctr">
                      <a:solidFill>
                        <a:scrgbClr r="0" g="0" b="0"/>
                      </a:solidFill>
                      <a:prstDash val="sysDot"/>
                      <a:round/>
                      <a:headEnd type="none" w="med" len="med"/>
                      <a:tailEnd type="none" w="med" len="med"/>
                    </a:lnL>
                    <a:lnR w="12700" cap="flat" cmpd="sng" algn="ctr">
                      <a:solidFill>
                        <a:scrgbClr r="0" g="0" b="0"/>
                      </a:solidFill>
                      <a:prstDash val="sysDot"/>
                      <a:round/>
                      <a:headEnd type="none" w="med" len="med"/>
                      <a:tailEnd type="none" w="med" len="med"/>
                    </a:lnR>
                    <a:lnB w="12700" cap="flat" cmpd="sng" algn="ctr">
                      <a:solidFill>
                        <a:scrgbClr r="0" g="0" b="0"/>
                      </a:solidFill>
                      <a:prstDash val="solid"/>
                      <a:round/>
                      <a:headEnd type="none" w="med" len="med"/>
                      <a:tailEnd type="none" w="med" len="med"/>
                    </a:lnB>
                  </a:tcPr>
                </a:tc>
                <a:tc>
                  <a:txBody>
                    <a:bodyPr/>
                    <a:lstStyle/>
                    <a:p>
                      <a:r>
                        <a:rPr kumimoji="1" lang="ja-JP" altLang="en-US" sz="1600" b="1" dirty="0" smtClean="0">
                          <a:solidFill>
                            <a:srgbClr val="000000"/>
                          </a:solidFill>
                        </a:rPr>
                        <a:t>マーケティング</a:t>
                      </a:r>
                      <a:r>
                        <a:rPr kumimoji="1" lang="en-US" altLang="ja-JP" sz="1600" b="1" dirty="0" smtClean="0">
                          <a:solidFill>
                            <a:srgbClr val="000000"/>
                          </a:solidFill>
                        </a:rPr>
                        <a:t>3.0</a:t>
                      </a:r>
                      <a:endParaRPr kumimoji="1" lang="ja-JP" altLang="en-US" sz="1600" b="1" dirty="0">
                        <a:solidFill>
                          <a:srgbClr val="000000"/>
                        </a:solidFill>
                      </a:endParaRPr>
                    </a:p>
                  </a:txBody>
                  <a:tcPr>
                    <a:lnL w="12700" cap="flat" cmpd="sng" algn="ctr">
                      <a:solidFill>
                        <a:scrgbClr r="0" g="0" b="0"/>
                      </a:solidFill>
                      <a:prstDash val="sysDot"/>
                      <a:round/>
                      <a:headEnd type="none" w="med" len="med"/>
                      <a:tailEnd type="none" w="med" len="med"/>
                    </a:lnL>
                    <a:lnB w="12700" cap="flat" cmpd="sng" algn="ctr">
                      <a:solidFill>
                        <a:scrgbClr r="0" g="0" b="0"/>
                      </a:solidFill>
                      <a:prstDash val="solid"/>
                      <a:round/>
                      <a:headEnd type="none" w="med" len="med"/>
                      <a:tailEnd type="none" w="med" len="med"/>
                    </a:lnB>
                  </a:tcPr>
                </a:tc>
              </a:tr>
              <a:tr h="687570">
                <a:tc>
                  <a:txBody>
                    <a:bodyPr/>
                    <a:lstStyle/>
                    <a:p>
                      <a:r>
                        <a:rPr kumimoji="1" lang="ja-JP" altLang="en-US" sz="1600" dirty="0" smtClean="0"/>
                        <a:t>目的</a:t>
                      </a:r>
                      <a:endParaRPr kumimoji="1" lang="ja-JP" altLang="en-US" sz="16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kumimoji="1" lang="ja-JP" altLang="en-US" sz="1600" dirty="0" smtClean="0"/>
                        <a:t>製品を販売する事</a:t>
                      </a:r>
                      <a:endParaRPr kumimoji="1" lang="ja-JP" alt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ysDot"/>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kumimoji="1" lang="ja-JP" altLang="en-US" sz="1600" dirty="0" smtClean="0"/>
                        <a:t>消費者を満足させ、つなぎとめること</a:t>
                      </a:r>
                      <a:endParaRPr kumimoji="1" lang="ja-JP" altLang="en-US" sz="1600" dirty="0"/>
                    </a:p>
                  </a:txBody>
                  <a:tcPr>
                    <a:lnL w="12700" cap="flat" cmpd="sng" algn="ctr">
                      <a:solidFill>
                        <a:scrgbClr r="0" g="0" b="0"/>
                      </a:solidFill>
                      <a:prstDash val="sysDot"/>
                      <a:round/>
                      <a:headEnd type="none" w="med" len="med"/>
                      <a:tailEnd type="none" w="med" len="med"/>
                    </a:lnL>
                    <a:lnR w="12700" cap="flat" cmpd="sng" algn="ctr">
                      <a:solidFill>
                        <a:scrgbClr r="0" g="0" b="0"/>
                      </a:solidFill>
                      <a:prstDash val="sysDot"/>
                      <a:round/>
                      <a:headEnd type="none" w="med" len="med"/>
                      <a:tailEnd type="none" w="med" len="med"/>
                    </a:lnR>
                    <a:lnT w="12700" cap="flat" cmpd="sng" algn="ctr">
                      <a:solidFill>
                        <a:scrgbClr r="0" g="0" b="0"/>
                      </a:solidFill>
                      <a:prstDash val="solid"/>
                      <a:round/>
                      <a:headEnd type="none" w="med" len="med"/>
                      <a:tailEnd type="none" w="med" len="med"/>
                    </a:lnT>
                  </a:tcPr>
                </a:tc>
                <a:tc>
                  <a:txBody>
                    <a:bodyPr/>
                    <a:lstStyle/>
                    <a:p>
                      <a:r>
                        <a:rPr kumimoji="1" lang="ja-JP" altLang="en-US" sz="1600" dirty="0" smtClean="0"/>
                        <a:t>世界をよりよい</a:t>
                      </a:r>
                      <a:endParaRPr kumimoji="1" lang="en-US" altLang="ja-JP" sz="1600" dirty="0" smtClean="0"/>
                    </a:p>
                    <a:p>
                      <a:r>
                        <a:rPr kumimoji="1" lang="ja-JP" altLang="en-US" sz="1600" dirty="0" smtClean="0"/>
                        <a:t>場所にする事</a:t>
                      </a:r>
                      <a:endParaRPr kumimoji="1" lang="ja-JP" altLang="en-US" sz="1600" dirty="0"/>
                    </a:p>
                  </a:txBody>
                  <a:tcPr>
                    <a:lnL w="12700" cap="flat" cmpd="sng" algn="ctr">
                      <a:solidFill>
                        <a:scrgbClr r="0" g="0" b="0"/>
                      </a:solidFill>
                      <a:prstDash val="sysDot"/>
                      <a:round/>
                      <a:headEnd type="none" w="med" len="med"/>
                      <a:tailEnd type="none" w="med" len="med"/>
                    </a:lnL>
                    <a:lnT w="12700" cap="flat" cmpd="sng" algn="ctr">
                      <a:solidFill>
                        <a:scrgbClr r="0" g="0" b="0"/>
                      </a:solidFill>
                      <a:prstDash val="solid"/>
                      <a:round/>
                      <a:headEnd type="none" w="med" len="med"/>
                      <a:tailEnd type="none" w="med" len="med"/>
                    </a:lnT>
                  </a:tcPr>
                </a:tc>
              </a:tr>
              <a:tr h="772508">
                <a:tc>
                  <a:txBody>
                    <a:bodyPr/>
                    <a:lstStyle/>
                    <a:p>
                      <a:r>
                        <a:rPr kumimoji="1" lang="ja-JP" altLang="en-US" sz="1600" dirty="0" smtClean="0"/>
                        <a:t>主な</a:t>
                      </a:r>
                      <a:endParaRPr kumimoji="1" lang="en-US" altLang="ja-JP" sz="1600" dirty="0" smtClean="0"/>
                    </a:p>
                    <a:p>
                      <a:r>
                        <a:rPr kumimoji="1" lang="ja-JP" altLang="en-US" sz="1600" dirty="0" smtClean="0"/>
                        <a:t>マーケティング</a:t>
                      </a:r>
                      <a:endParaRPr kumimoji="1" lang="en-US" altLang="ja-JP" sz="1600" dirty="0" smtClean="0"/>
                    </a:p>
                    <a:p>
                      <a:r>
                        <a:rPr kumimoji="1" lang="ja-JP" altLang="en-US" sz="1600" dirty="0" smtClean="0"/>
                        <a:t>コンセプト</a:t>
                      </a:r>
                      <a:endParaRPr kumimoji="1" lang="ja-JP" altLang="en-US" sz="1600" dirty="0"/>
                    </a:p>
                  </a:txBody>
                  <a:tcPr>
                    <a:lnR w="12700" cap="flat" cmpd="sng" algn="ctr">
                      <a:solidFill>
                        <a:scrgbClr r="0" g="0" b="0"/>
                      </a:solidFill>
                      <a:prstDash val="solid"/>
                      <a:round/>
                      <a:headEnd type="none" w="med" len="med"/>
                      <a:tailEnd type="none" w="med" len="med"/>
                    </a:lnR>
                  </a:tcPr>
                </a:tc>
                <a:tc>
                  <a:txBody>
                    <a:bodyPr/>
                    <a:lstStyle/>
                    <a:p>
                      <a:r>
                        <a:rPr kumimoji="1" lang="ja-JP" altLang="en-US" sz="1600" dirty="0" smtClean="0"/>
                        <a:t>製品開発</a:t>
                      </a:r>
                      <a:endParaRPr kumimoji="1" lang="ja-JP" alt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dirty="0" smtClean="0"/>
                        <a:t>差別化</a:t>
                      </a:r>
                      <a:endParaRPr kumimoji="1" lang="ja-JP" altLang="en-US" sz="1600" dirty="0"/>
                    </a:p>
                  </a:txBody>
                  <a:tcPr>
                    <a:lnL w="12700" cap="flat" cmpd="sng" algn="ctr">
                      <a:solidFill>
                        <a:scrgbClr r="0" g="0" b="0"/>
                      </a:solidFill>
                      <a:prstDash val="sysDot"/>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b="1" dirty="0" smtClean="0"/>
                        <a:t>価値</a:t>
                      </a:r>
                      <a:endParaRPr kumimoji="1" lang="ja-JP" altLang="en-US" sz="1600" b="1" dirty="0"/>
                    </a:p>
                  </a:txBody>
                  <a:tcPr>
                    <a:lnL w="12700" cap="flat" cmpd="sng" algn="ctr">
                      <a:solidFill>
                        <a:scrgbClr r="0" g="0" b="0"/>
                      </a:solidFill>
                      <a:prstDash val="sysDot"/>
                      <a:round/>
                      <a:headEnd type="none" w="med" len="med"/>
                      <a:tailEnd type="none" w="med" len="med"/>
                    </a:lnL>
                  </a:tcPr>
                </a:tc>
              </a:tr>
              <a:tr h="772508">
                <a:tc>
                  <a:txBody>
                    <a:bodyPr/>
                    <a:lstStyle/>
                    <a:p>
                      <a:r>
                        <a:rPr kumimoji="1" lang="ja-JP" altLang="en-US" sz="1600" dirty="0" smtClean="0"/>
                        <a:t>企業の</a:t>
                      </a:r>
                      <a:endParaRPr kumimoji="1" lang="en-US" altLang="ja-JP" sz="1600" dirty="0" smtClean="0"/>
                    </a:p>
                    <a:p>
                      <a:r>
                        <a:rPr kumimoji="1" lang="ja-JP" altLang="en-US" sz="1600" dirty="0" smtClean="0"/>
                        <a:t>マーケティングガイドライン</a:t>
                      </a:r>
                      <a:endParaRPr kumimoji="1" lang="ja-JP" altLang="en-US" sz="1600" dirty="0"/>
                    </a:p>
                  </a:txBody>
                  <a:tcPr>
                    <a:lnR w="12700" cap="flat" cmpd="sng" algn="ctr">
                      <a:solidFill>
                        <a:scrgbClr r="0" g="0" b="0"/>
                      </a:solidFill>
                      <a:prstDash val="solid"/>
                      <a:round/>
                      <a:headEnd type="none" w="med" len="med"/>
                      <a:tailEnd type="none" w="med" len="med"/>
                    </a:lnR>
                  </a:tcPr>
                </a:tc>
                <a:tc>
                  <a:txBody>
                    <a:bodyPr/>
                    <a:lstStyle/>
                    <a:p>
                      <a:r>
                        <a:rPr kumimoji="1" lang="ja-JP" altLang="en-US" sz="1600" dirty="0" smtClean="0"/>
                        <a:t>製品の説明</a:t>
                      </a:r>
                      <a:endParaRPr kumimoji="1" lang="ja-JP" alt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dirty="0" smtClean="0"/>
                        <a:t>企業と製品のポジショニング</a:t>
                      </a:r>
                      <a:endParaRPr kumimoji="1" lang="ja-JP" altLang="en-US" sz="1600" dirty="0"/>
                    </a:p>
                  </a:txBody>
                  <a:tcPr>
                    <a:lnL w="12700" cap="flat" cmpd="sng" algn="ctr">
                      <a:solidFill>
                        <a:scrgbClr r="0" g="0" b="0"/>
                      </a:solidFill>
                      <a:prstDash val="sysDot"/>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b="1" dirty="0" smtClean="0"/>
                        <a:t>企業のミッション、ビジョン、価値</a:t>
                      </a:r>
                      <a:endParaRPr kumimoji="1" lang="ja-JP" altLang="en-US" sz="1600" b="1" dirty="0"/>
                    </a:p>
                  </a:txBody>
                  <a:tcPr>
                    <a:lnL w="12700" cap="flat" cmpd="sng" algn="ctr">
                      <a:solidFill>
                        <a:scrgbClr r="0" g="0" b="0"/>
                      </a:solidFill>
                      <a:prstDash val="sysDot"/>
                      <a:round/>
                      <a:headEnd type="none" w="med" len="med"/>
                      <a:tailEnd type="none" w="med" len="med"/>
                    </a:lnL>
                  </a:tcPr>
                </a:tc>
              </a:tr>
              <a:tr h="595935">
                <a:tc>
                  <a:txBody>
                    <a:bodyPr/>
                    <a:lstStyle/>
                    <a:p>
                      <a:r>
                        <a:rPr kumimoji="1" lang="ja-JP" altLang="en-US" sz="1600" dirty="0" smtClean="0"/>
                        <a:t>価値提案</a:t>
                      </a:r>
                      <a:endParaRPr kumimoji="1" lang="ja-JP" altLang="en-US" sz="1600" dirty="0"/>
                    </a:p>
                  </a:txBody>
                  <a:tcPr>
                    <a:lnR w="12700" cap="flat" cmpd="sng" algn="ctr">
                      <a:solidFill>
                        <a:scrgbClr r="0" g="0" b="0"/>
                      </a:solidFill>
                      <a:prstDash val="solid"/>
                      <a:round/>
                      <a:headEnd type="none" w="med" len="med"/>
                      <a:tailEnd type="none" w="med" len="med"/>
                    </a:lnR>
                  </a:tcPr>
                </a:tc>
                <a:tc>
                  <a:txBody>
                    <a:bodyPr/>
                    <a:lstStyle/>
                    <a:p>
                      <a:r>
                        <a:rPr kumimoji="1" lang="ja-JP" altLang="en-US" sz="1600" dirty="0" smtClean="0"/>
                        <a:t>機能的価値</a:t>
                      </a:r>
                      <a:endParaRPr kumimoji="1" lang="ja-JP" altLang="en-US" sz="16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dirty="0" smtClean="0"/>
                        <a:t>機能的、感情的価値</a:t>
                      </a:r>
                      <a:endParaRPr kumimoji="1" lang="ja-JP" altLang="en-US" sz="1600" dirty="0"/>
                    </a:p>
                  </a:txBody>
                  <a:tcPr>
                    <a:lnL w="12700" cap="flat" cmpd="sng" algn="ctr">
                      <a:solidFill>
                        <a:scrgbClr r="0" g="0" b="0"/>
                      </a:solidFill>
                      <a:prstDash val="sysDot"/>
                      <a:round/>
                      <a:headEnd type="none" w="med" len="med"/>
                      <a:tailEnd type="none" w="med" len="med"/>
                    </a:lnL>
                    <a:lnR w="12700" cap="flat" cmpd="sng" algn="ctr">
                      <a:solidFill>
                        <a:scrgbClr r="0" g="0" b="0"/>
                      </a:solidFill>
                      <a:prstDash val="sysDot"/>
                      <a:round/>
                      <a:headEnd type="none" w="med" len="med"/>
                      <a:tailEnd type="none" w="med" len="med"/>
                    </a:lnR>
                  </a:tcPr>
                </a:tc>
                <a:tc>
                  <a:txBody>
                    <a:bodyPr/>
                    <a:lstStyle/>
                    <a:p>
                      <a:r>
                        <a:rPr kumimoji="1" lang="ja-JP" altLang="en-US" sz="1600" b="1" dirty="0" smtClean="0"/>
                        <a:t>機能的、感情的、精神的価値</a:t>
                      </a:r>
                      <a:endParaRPr kumimoji="1" lang="ja-JP" altLang="en-US" sz="1600" b="1" dirty="0"/>
                    </a:p>
                  </a:txBody>
                  <a:tcPr>
                    <a:lnL w="12700" cap="flat" cmpd="sng" algn="ctr">
                      <a:solidFill>
                        <a:scrgbClr r="0" g="0" b="0"/>
                      </a:solidFill>
                      <a:prstDash val="sysDot"/>
                      <a:round/>
                      <a:headEnd type="none" w="med" len="med"/>
                      <a:tailEnd type="none" w="med" len="med"/>
                    </a:lnL>
                  </a:tcPr>
                </a:tc>
              </a:tr>
            </a:tbl>
          </a:graphicData>
        </a:graphic>
      </p:graphicFrame>
      <p:sp>
        <p:nvSpPr>
          <p:cNvPr id="9" name="テキスト ボックス 8"/>
          <p:cNvSpPr txBox="1"/>
          <p:nvPr/>
        </p:nvSpPr>
        <p:spPr>
          <a:xfrm>
            <a:off x="1259632" y="5949280"/>
            <a:ext cx="1569660" cy="369332"/>
          </a:xfrm>
          <a:prstGeom prst="rect">
            <a:avLst/>
          </a:prstGeom>
          <a:noFill/>
        </p:spPr>
        <p:txBody>
          <a:bodyPr wrap="none" rtlCol="0">
            <a:spAutoFit/>
          </a:bodyPr>
          <a:lstStyle/>
          <a:p>
            <a:r>
              <a:rPr kumimoji="1" lang="ja-JP" altLang="en-US" b="1" dirty="0" smtClean="0"/>
              <a:t>製品中心</a:t>
            </a:r>
            <a:r>
              <a:rPr kumimoji="1" lang="ja-JP" altLang="en-US" dirty="0" smtClean="0"/>
              <a:t>志向</a:t>
            </a:r>
            <a:endParaRPr kumimoji="1" lang="ja-JP" altLang="en-US" dirty="0"/>
          </a:p>
        </p:txBody>
      </p:sp>
      <p:sp>
        <p:nvSpPr>
          <p:cNvPr id="10" name="テキスト ボックス 9"/>
          <p:cNvSpPr txBox="1"/>
          <p:nvPr/>
        </p:nvSpPr>
        <p:spPr>
          <a:xfrm>
            <a:off x="3923928" y="5949280"/>
            <a:ext cx="1107996" cy="369332"/>
          </a:xfrm>
          <a:prstGeom prst="rect">
            <a:avLst/>
          </a:prstGeom>
          <a:noFill/>
        </p:spPr>
        <p:txBody>
          <a:bodyPr wrap="none" rtlCol="0">
            <a:spAutoFit/>
          </a:bodyPr>
          <a:lstStyle/>
          <a:p>
            <a:r>
              <a:rPr lang="ja-JP" altLang="en-US" b="1" dirty="0" smtClean="0"/>
              <a:t>顧客</a:t>
            </a:r>
            <a:r>
              <a:rPr kumimoji="1" lang="ja-JP" altLang="en-US" dirty="0" smtClean="0"/>
              <a:t>志向</a:t>
            </a:r>
            <a:endParaRPr kumimoji="1" lang="ja-JP" altLang="en-US" dirty="0"/>
          </a:p>
        </p:txBody>
      </p:sp>
      <p:sp>
        <p:nvSpPr>
          <p:cNvPr id="11" name="テキスト ボックス 10"/>
          <p:cNvSpPr txBox="1"/>
          <p:nvPr/>
        </p:nvSpPr>
        <p:spPr>
          <a:xfrm>
            <a:off x="6067139" y="5805264"/>
            <a:ext cx="3057247" cy="584776"/>
          </a:xfrm>
          <a:prstGeom prst="rect">
            <a:avLst/>
          </a:prstGeom>
          <a:noFill/>
        </p:spPr>
        <p:txBody>
          <a:bodyPr wrap="none" rtlCol="0">
            <a:spAutoFit/>
          </a:bodyPr>
          <a:lstStyle/>
          <a:p>
            <a:r>
              <a:rPr lang="ja-JP" altLang="en-US" sz="3200" dirty="0" smtClean="0">
                <a:solidFill>
                  <a:srgbClr val="FF0000"/>
                </a:solidFill>
              </a:rPr>
              <a:t>社会的価値</a:t>
            </a:r>
            <a:r>
              <a:rPr lang="ja-JP" altLang="en-US" sz="3200" dirty="0" smtClean="0"/>
              <a:t>志向</a:t>
            </a:r>
            <a:endParaRPr kumimoji="1" lang="ja-JP" altLang="en-US" sz="3200" dirty="0"/>
          </a:p>
        </p:txBody>
      </p:sp>
      <p:sp>
        <p:nvSpPr>
          <p:cNvPr id="18" name="右矢印 17"/>
          <p:cNvSpPr/>
          <p:nvPr/>
        </p:nvSpPr>
        <p:spPr>
          <a:xfrm flipV="1">
            <a:off x="5436097" y="5877272"/>
            <a:ext cx="504056" cy="432048"/>
          </a:xfrm>
          <a:prstGeom prst="rightArrow">
            <a:avLst/>
          </a:prstGeom>
          <a:solidFill>
            <a:srgbClr val="CBEFC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flipV="1">
            <a:off x="3059832" y="5877272"/>
            <a:ext cx="504056" cy="432048"/>
          </a:xfrm>
          <a:prstGeom prst="rightArrow">
            <a:avLst/>
          </a:prstGeom>
          <a:solidFill>
            <a:srgbClr val="CBEFC9"/>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8178992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1_スペクトル">
  <a:themeElements>
    <a:clrScheme name="ユーザー設定 43">
      <a:dk1>
        <a:sysClr val="windowText" lastClr="000000"/>
      </a:dk1>
      <a:lt1>
        <a:sysClr val="window" lastClr="FFFFFF"/>
      </a:lt1>
      <a:dk2>
        <a:srgbClr val="676A55"/>
      </a:dk2>
      <a:lt2>
        <a:srgbClr val="EAEBDE"/>
      </a:lt2>
      <a:accent1>
        <a:srgbClr val="F5C5B0"/>
      </a:accent1>
      <a:accent2>
        <a:srgbClr val="CFFCC1"/>
      </a:accent2>
      <a:accent3>
        <a:srgbClr val="A8CDD7"/>
      </a:accent3>
      <a:accent4>
        <a:srgbClr val="FFFECB"/>
      </a:accent4>
      <a:accent5>
        <a:srgbClr val="CEC597"/>
      </a:accent5>
      <a:accent6>
        <a:srgbClr val="E8B7B7"/>
      </a:accent6>
      <a:hlink>
        <a:srgbClr val="DB5353"/>
      </a:hlink>
      <a:folHlink>
        <a:srgbClr val="903638"/>
      </a:folHlink>
    </a:clrScheme>
    <a:fontScheme name="スペクトル">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スペクトル">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3067</TotalTime>
  <Words>1042</Words>
  <Application>Microsoft Macintosh PowerPoint</Application>
  <PresentationFormat>画面に合わせる (4:3)</PresentationFormat>
  <Paragraphs>222</Paragraphs>
  <Slides>26</Slides>
  <Notes>1</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1_スペクトル</vt:lpstr>
      <vt:lpstr>企業CMにおける 物語性の効果</vt:lpstr>
      <vt:lpstr>研究の流れ</vt:lpstr>
      <vt:lpstr>消費者の価値観の変化</vt:lpstr>
      <vt:lpstr>企業の価値観の変化</vt:lpstr>
      <vt:lpstr>企業CMの増加</vt:lpstr>
      <vt:lpstr>企業広告とは</vt:lpstr>
      <vt:lpstr>コモディティ化市場</vt:lpstr>
      <vt:lpstr>マーケティング3.0の出現</vt:lpstr>
      <vt:lpstr>マーケティングの概念の変化</vt:lpstr>
      <vt:lpstr>マーケティング3.0によると</vt:lpstr>
      <vt:lpstr>問題意識</vt:lpstr>
      <vt:lpstr>研究の流れ </vt:lpstr>
      <vt:lpstr>企業の価値を訴求する企業CM</vt:lpstr>
      <vt:lpstr>物語とは</vt:lpstr>
      <vt:lpstr>ブランド価値創造</vt:lpstr>
      <vt:lpstr>研究目的</vt:lpstr>
      <vt:lpstr>研究の流れ</vt:lpstr>
      <vt:lpstr>CMにおける物語の役割</vt:lpstr>
      <vt:lpstr>物語の効果①</vt:lpstr>
      <vt:lpstr>物語の効果②</vt:lpstr>
      <vt:lpstr>仮説１</vt:lpstr>
      <vt:lpstr>物語の効果②</vt:lpstr>
      <vt:lpstr>仮説２</vt:lpstr>
      <vt:lpstr>参考文献</vt:lpstr>
      <vt:lpstr>参考URL</vt:lpstr>
      <vt:lpstr>ご清聴ありがとうございました</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ストーリーCMとは</dc:title>
  <dc:creator>上田　純</dc:creator>
  <cp:lastModifiedBy>Tsuchihashi Haruko</cp:lastModifiedBy>
  <cp:revision>212</cp:revision>
  <dcterms:created xsi:type="dcterms:W3CDTF">2012-06-24T02:29:46Z</dcterms:created>
  <dcterms:modified xsi:type="dcterms:W3CDTF">2012-09-03T19:23:02Z</dcterms:modified>
</cp:coreProperties>
</file>